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9"/>
  </p:notesMasterIdLst>
  <p:handoutMasterIdLst>
    <p:handoutMasterId r:id="rId20"/>
  </p:handoutMasterIdLst>
  <p:sldIdLst>
    <p:sldId id="258" r:id="rId5"/>
    <p:sldId id="410" r:id="rId6"/>
    <p:sldId id="371" r:id="rId7"/>
    <p:sldId id="372" r:id="rId8"/>
    <p:sldId id="373" r:id="rId9"/>
    <p:sldId id="411" r:id="rId10"/>
    <p:sldId id="375" r:id="rId11"/>
    <p:sldId id="377" r:id="rId12"/>
    <p:sldId id="378" r:id="rId13"/>
    <p:sldId id="412" r:id="rId14"/>
    <p:sldId id="413" r:id="rId15"/>
    <p:sldId id="275" r:id="rId16"/>
    <p:sldId id="415" r:id="rId17"/>
    <p:sldId id="414" r:id="rId18"/>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A963"/>
    <a:srgbClr val="AB6E55"/>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88815" autoAdjust="0"/>
  </p:normalViewPr>
  <p:slideViewPr>
    <p:cSldViewPr>
      <p:cViewPr varScale="1">
        <p:scale>
          <a:sx n="69" d="100"/>
          <a:sy n="69" d="100"/>
        </p:scale>
        <p:origin x="-907" y="-82"/>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6/11/2017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6/11/2017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frequency domain analysis for data converters.  </a:t>
            </a:r>
            <a:r>
              <a:rPr lang="en-US" dirty="0" smtClean="0"/>
              <a:t>This video will introduce the fast</a:t>
            </a:r>
            <a:r>
              <a:rPr lang="en-US" baseline="0" dirty="0" smtClean="0"/>
              <a:t> fourier transform, or FFT.  The goal here is to provide an intuitive understanding of the FFT and the deep mathematical background is intentionally omitted.  The concept of windowing the signal to minimize error sources is also introduced.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FFT windowing is not just used for ADC characterization</a:t>
            </a:r>
            <a:r>
              <a:rPr lang="en-US" baseline="0" dirty="0" smtClean="0"/>
              <a:t> but is used in many forms of analysis.  Depending on the type of analysis required different types of windows may be required.  This table lists different types of windows and an example of what type of signal content this window is optimal for.  For example, a uniform window is optimal for measuring white noise.  In general, we will be using the seven term Blackman Harris </a:t>
            </a:r>
            <a:r>
              <a:rPr lang="en-US" b="0" baseline="0" dirty="0" smtClean="0"/>
              <a:t>as we are using the FFT for ADC characterization.</a:t>
            </a:r>
          </a:p>
          <a:p>
            <a:endParaRPr lang="en-US" b="0" baseline="0" dirty="0" smtClean="0"/>
          </a:p>
          <a:p>
            <a:r>
              <a:rPr lang="en-US" dirty="0" smtClean="0"/>
              <a:t>Understanding FFTs and Windowing</a:t>
            </a:r>
          </a:p>
          <a:p>
            <a:r>
              <a:rPr lang="en-US" smtClean="0"/>
              <a:t>Publish Date: May 04, 2015,</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10</a:t>
            </a:fld>
            <a:endParaRPr lang="en-US"/>
          </a:p>
        </p:txBody>
      </p:sp>
    </p:spTree>
    <p:extLst>
      <p:ext uri="{BB962C8B-B14F-4D97-AF65-F5344CB8AC3E}">
        <p14:creationId xmlns:p14="http://schemas.microsoft.com/office/powerpoint/2010/main" val="1610269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the window function modifies the amplitude</a:t>
            </a:r>
            <a:r>
              <a:rPr lang="en-US" baseline="0" dirty="0" smtClean="0"/>
              <a:t> and frequency response of the sampled data there are some associated processing errors.  This table summarizes these errors.  In most cases these error terms can be accounted for and corrected in software.  This is taken care of automatically in our evaluation module software.   </a:t>
            </a:r>
          </a:p>
          <a:p>
            <a:endParaRPr lang="en-US" sz="1900" b="0" i="0" u="none" strike="noStrike" kern="1200" baseline="0" dirty="0" smtClean="0">
              <a:solidFill>
                <a:schemeClr val="tx1"/>
              </a:solidFill>
              <a:latin typeface="+mn-lt"/>
              <a:ea typeface="+mn-ea"/>
              <a:cs typeface="+mn-cs"/>
            </a:endParaRPr>
          </a:p>
          <a:p>
            <a:r>
              <a:rPr lang="en-US" sz="1900" b="0" i="0" u="none" strike="noStrike" kern="1200" baseline="0" dirty="0" smtClean="0">
                <a:solidFill>
                  <a:schemeClr val="tx1"/>
                </a:solidFill>
                <a:latin typeface="+mn-lt"/>
                <a:ea typeface="+mn-ea"/>
                <a:cs typeface="+mn-cs"/>
              </a:rPr>
              <a:t>Let’s look at each error source.  Processing loss is the reduction in SNR due to the signal spreading across the main lobe width. Because of this spreading in the signal power, a gain correction factor must be used to accurately compute SNR. The </a:t>
            </a:r>
            <a:r>
              <a:rPr lang="en-US" sz="1900" b="0" i="1" u="none" strike="noStrike" kern="1200" baseline="0" dirty="0" smtClean="0">
                <a:solidFill>
                  <a:schemeClr val="tx1"/>
                </a:solidFill>
                <a:latin typeface="+mn-lt"/>
                <a:ea typeface="+mn-ea"/>
                <a:cs typeface="+mn-cs"/>
              </a:rPr>
              <a:t>processing loss </a:t>
            </a:r>
            <a:r>
              <a:rPr lang="en-US" sz="1900" b="0" i="0" u="none" strike="noStrike" kern="1200" baseline="0" dirty="0" smtClean="0">
                <a:solidFill>
                  <a:schemeClr val="tx1"/>
                </a:solidFill>
                <a:latin typeface="+mn-lt"/>
                <a:ea typeface="+mn-ea"/>
                <a:cs typeface="+mn-cs"/>
              </a:rPr>
              <a:t>assumes the frequency of the test signal falls exactly in the middle of the frequency bin. Since the input frequency may not match exactly the frequency bin in a non-coherent test setup, the </a:t>
            </a:r>
            <a:r>
              <a:rPr lang="en-US" sz="1900" b="0" i="1" u="none" strike="noStrike" kern="1200" baseline="0" dirty="0" smtClean="0">
                <a:solidFill>
                  <a:schemeClr val="tx1"/>
                </a:solidFill>
                <a:latin typeface="+mn-lt"/>
                <a:ea typeface="+mn-ea"/>
                <a:cs typeface="+mn-cs"/>
              </a:rPr>
              <a:t>scalloping loss </a:t>
            </a:r>
            <a:r>
              <a:rPr lang="en-US" sz="1900" b="0" i="0" u="none" strike="noStrike" kern="1200" baseline="0" dirty="0" smtClean="0">
                <a:solidFill>
                  <a:schemeClr val="tx1"/>
                </a:solidFill>
                <a:latin typeface="+mn-lt"/>
                <a:ea typeface="+mn-ea"/>
                <a:cs typeface="+mn-cs"/>
              </a:rPr>
              <a:t>is the perceived signal attenuation in the FFT when the signal frequency component falls exactly between bins. The </a:t>
            </a:r>
            <a:r>
              <a:rPr lang="en-US" sz="1900" b="0" i="1" u="none" strike="noStrike" kern="1200" baseline="0" dirty="0" smtClean="0">
                <a:solidFill>
                  <a:schemeClr val="tx1"/>
                </a:solidFill>
                <a:latin typeface="+mn-lt"/>
                <a:ea typeface="+mn-ea"/>
                <a:cs typeface="+mn-cs"/>
              </a:rPr>
              <a:t>worst-case processing loss </a:t>
            </a:r>
            <a:r>
              <a:rPr lang="en-US" sz="1900" b="0" i="0" u="none" strike="noStrike" kern="1200" baseline="0" dirty="0" smtClean="0">
                <a:solidFill>
                  <a:schemeClr val="tx1"/>
                </a:solidFill>
                <a:latin typeface="+mn-lt"/>
                <a:ea typeface="+mn-ea"/>
                <a:cs typeface="+mn-cs"/>
              </a:rPr>
              <a:t>is the sum of the </a:t>
            </a:r>
            <a:r>
              <a:rPr lang="en-US" sz="1900" b="0" i="1" u="none" strike="noStrike" kern="1200" baseline="0" dirty="0" smtClean="0">
                <a:solidFill>
                  <a:schemeClr val="tx1"/>
                </a:solidFill>
                <a:latin typeface="+mn-lt"/>
                <a:ea typeface="+mn-ea"/>
                <a:cs typeface="+mn-cs"/>
              </a:rPr>
              <a:t>processing loss </a:t>
            </a:r>
            <a:r>
              <a:rPr lang="en-US" sz="1900" b="0" i="0" u="none" strike="noStrike" kern="1200" baseline="0" dirty="0" smtClean="0">
                <a:solidFill>
                  <a:schemeClr val="tx1"/>
                </a:solidFill>
                <a:latin typeface="+mn-lt"/>
                <a:ea typeface="+mn-ea"/>
                <a:cs typeface="+mn-cs"/>
              </a:rPr>
              <a:t>and </a:t>
            </a:r>
            <a:r>
              <a:rPr lang="en-US" sz="1900" b="0" i="1" u="none" strike="noStrike" kern="1200" baseline="0" dirty="0" smtClean="0">
                <a:solidFill>
                  <a:schemeClr val="tx1"/>
                </a:solidFill>
                <a:latin typeface="+mn-lt"/>
                <a:ea typeface="+mn-ea"/>
                <a:cs typeface="+mn-cs"/>
              </a:rPr>
              <a:t>scalloping loss</a:t>
            </a:r>
            <a:r>
              <a:rPr lang="en-US" sz="1900" b="0" i="0" u="none" strike="noStrike" kern="1200" baseline="0" dirty="0" smtClean="0">
                <a:solidFill>
                  <a:schemeClr val="tx1"/>
                </a:solidFill>
                <a:latin typeface="+mn-lt"/>
                <a:ea typeface="+mn-ea"/>
                <a:cs typeface="+mn-cs"/>
              </a:rPr>
              <a:t>, and it provides a measure of the maximum SNR reduction due to the window function and the worst-case frequency location.</a:t>
            </a:r>
          </a:p>
          <a:p>
            <a:endParaRPr lang="en-US" sz="1900" b="0" i="0" u="none" strike="noStrike" kern="1200" baseline="0" dirty="0" smtClean="0">
              <a:solidFill>
                <a:schemeClr val="tx1"/>
              </a:solidFill>
              <a:latin typeface="+mn-lt"/>
              <a:ea typeface="+mn-ea"/>
              <a:cs typeface="+mn-cs"/>
            </a:endParaRPr>
          </a:p>
          <a:p>
            <a:r>
              <a:rPr lang="en-US" sz="1900" b="0" i="0" u="none" strike="noStrike" kern="1200" baseline="0" dirty="0" smtClean="0">
                <a:solidFill>
                  <a:schemeClr val="tx1"/>
                </a:solidFill>
                <a:latin typeface="+mn-lt"/>
                <a:ea typeface="+mn-ea"/>
                <a:cs typeface="+mn-cs"/>
              </a:rPr>
              <a:t>http://electronicdesign.com/analog/choose-right-fft-window-function-when-evaluating-precision-adcs</a:t>
            </a:r>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11</a:t>
            </a:fld>
            <a:endParaRPr lang="en-US"/>
          </a:p>
        </p:txBody>
      </p:sp>
    </p:spTree>
    <p:extLst>
      <p:ext uri="{BB962C8B-B14F-4D97-AF65-F5344CB8AC3E}">
        <p14:creationId xmlns:p14="http://schemas.microsoft.com/office/powerpoint/2010/main" val="40254229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show the</a:t>
            </a:r>
            <a:r>
              <a:rPr lang="en-US" baseline="0" dirty="0" smtClean="0"/>
              <a:t> mathematical relationship for the fourier transform and the fast fourier transform.  The fourier transform is a general method for taking a time domain equation and converting it to a frequency domain equation.  The fast fourier transform, or FFT, is designed to efficiently take discrete time domain data and convert it to frequency domain data.  Since the FFT is designed to be used with discrete time data, it is commonly used to convert ADC data from time domain to frequency domain.  We will not dig deeply into the math here as there are entire text books on the subject.  Suffice it to say that for “N” number of time domain points the FFT transform will produce “N” number of frequency domain points.  In the next few slides we will cover some basic concepts with FFTs to give a better intuitive understanding of the subject.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3391687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show the time domain and its associated</a:t>
            </a:r>
            <a:r>
              <a:rPr lang="en-US" baseline="0" dirty="0" smtClean="0"/>
              <a:t> FFT or frequency domain representation.  First, the mathematics behind the FFT assumes that the time domain signal continues to infinite time.  The time domain signal at the bottom contains 16 samples.  The FFT assumes that these 16 samples are infinitely repeated.  Second the number of points in the FFT are equal to the number in the time domain.  In this example the time domain has 16 samples, so the frequency domain also </a:t>
            </a:r>
            <a:r>
              <a:rPr lang="en-US" u="sng" baseline="0" dirty="0" smtClean="0"/>
              <a:t>has</a:t>
            </a:r>
            <a:r>
              <a:rPr lang="en-US" baseline="0" dirty="0" smtClean="0"/>
              <a:t> 16 samples.  Third, the FFT contains a region called the alias.  The alias is a mirror image of the valid frequency region and it occurs above the sampling frequency divided by two.  In this example the sampling frequency is 1MHz so everything above 500kHz is </a:t>
            </a:r>
            <a:r>
              <a:rPr lang="en-US" u="sng" baseline="0" dirty="0" smtClean="0"/>
              <a:t>an</a:t>
            </a:r>
            <a:r>
              <a:rPr lang="en-US" baseline="0" dirty="0" smtClean="0"/>
              <a:t> alias.  The alias region is normally hidden as it is redundant information.  We will discuss aliases more in detail later.  Forth, all FFTs have a frequency resolution that it equal to the sampling frequency divided by the number of samples  The frequency resolution is the minimum change in frequency that the FFT can detect  In this example the frequency resolution is 1MHz / 16 = 62kHz.  Thus the measured frequency bins step in increments of 62kHz for this example.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3847725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is to emphasize that the alias region of the FFT is the mirror image of the signal frequency region.</a:t>
            </a:r>
            <a:r>
              <a:rPr lang="en-US" baseline="0" dirty="0" smtClean="0"/>
              <a:t>  In this example, a square input wave is applied.  This square wave has some odd harmonics.  Notice how the mirror image of the frequency response shows up in the alias region.  Again, this region is often hidden in many different FFT software displays as the information is redundant.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2720542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Let’s step through some basic math for an example FFT.  First, notice that we have a 1MHz data converter sampling rate.  Next we collect a total of 16 digitized time domain samples.  The frequency resolution for this FFT is 1Msps/16 or 62.5kHz.  The time required for each sample is calculated as one divided by the sampling frequency or 1/1MHz = 1us.  For this example the time domain input signal is a 125kHz sinusoidal waveform.  Translating the time domain sine wave to frequency domain will create a component in a frequency bin.  The frequency bin is determined by dividing the input signal frequency by the frequency resolution, which in this case is 125kHz/62.5kHz = 2.0.  Note that in this case the frequency bin is an integer because the input frequency is an exact integer multiple of the frequency resolution.  So, the sampled signal generates a frequency component in the second bin at exactly 125kHz.  The math for the translation works out nicely in this example as the frequency bin is exactly two, but what happens when the bin isn’t an integer.</a:t>
            </a:r>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616523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this example we increased the input frequency to 187.5kHz.  Again, this frequency happens to be an exact integer multiple of the frequency resolution so it creates a frequency component in bin 3.  However, what happens if the input frequency is not an exact multiple of the frequency resolution?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3521974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what happens when the input frequency is not an exact multiple of the sampling</a:t>
            </a:r>
            <a:r>
              <a:rPr lang="en-US" baseline="0" dirty="0" smtClean="0"/>
              <a:t> frequency.  </a:t>
            </a:r>
            <a:r>
              <a:rPr lang="en-US" dirty="0" smtClean="0"/>
              <a:t> In this case all the math is the same except that the input frequency was changed from 125kHz to 180kHz.  Calculating the frequency bin for 180kHz</a:t>
            </a:r>
            <a:r>
              <a:rPr lang="en-US" baseline="0" dirty="0" smtClean="0"/>
              <a:t> gives a frequency bin of 2.88.  So it’s close to 3 but not exactly 3.  This results in smearing the frequency components into multiple bins.  The tallest frequency component is located at bin 3 and other frequency components show up in </a:t>
            </a:r>
            <a:r>
              <a:rPr lang="en-US" u="none" baseline="0" dirty="0" smtClean="0"/>
              <a:t>adjacent</a:t>
            </a:r>
            <a:r>
              <a:rPr lang="en-US" baseline="0" dirty="0" smtClean="0"/>
              <a:t> bins.  This smearing of the frequency domain signal is called “spectral leakage”.  Spectral leakage is problematic as it is indistinguishable from noise near the signal.</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4230967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a:t>
            </a:r>
            <a:r>
              <a:rPr lang="en-US" baseline="0" dirty="0" smtClean="0"/>
              <a:t>, the FFT assumes that the time domain signal continues infinitely in time.  However, practical real world signals always contain a finite number of points called a record.  The FFT copies and repeats each record infinitely.  If the time domain signal is an integer multiple of the sampling frequency than each record will connect smoothly to the next record.  On the other hand, when the signal is not an integer multiple of the sampling frequency the repeated waveform will not smoothly connect to the previous waveform and there will be a discontinuity. The time domain waveform at the top shows the discontinuity between each record.  This discontinuity is what creates spectral leakage.  One approach to minimize the spectral leakage is to use a time domain windowing function.  A window shapes the time domain signal to force the time domain signal to zero at the end of each record.  The figure at the bottom shows the effect windowing has on the figure above.  Notice that the discontinuity is masked because the window forces the function to zero at the discontinuity.  The objective of windowing is to minimize spectral leakage.</a:t>
            </a:r>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8</a:t>
            </a:fld>
            <a:endParaRPr lang="en-US"/>
          </a:p>
        </p:txBody>
      </p:sp>
    </p:spTree>
    <p:extLst>
      <p:ext uri="{BB962C8B-B14F-4D97-AF65-F5344CB8AC3E}">
        <p14:creationId xmlns:p14="http://schemas.microsoft.com/office/powerpoint/2010/main" val="996082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window has a frequency response and function like a band pass filter.  The main lobe in the frequency domain window passes the fundamental and the side lobes attenuate the spectral leakage.  This graph shows the frequency response for several different filters.  Ideally, the main lobe, analogous to the pass band, would be very narrow and the side lobes, analogous to the stop band, would have very high attenuation.  In practice, windows with good side lobe attenuation will have wider main lobes.  For the purpose of ADC analysis, the wide main lobe isn’t a significant problem, so the Seven-term Blackman Harris window is used to achieve the lease amount of spectral leakage.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9</a:t>
            </a:fld>
            <a:endParaRPr lang="en-US"/>
          </a:p>
        </p:txBody>
      </p:sp>
    </p:spTree>
    <p:extLst>
      <p:ext uri="{BB962C8B-B14F-4D97-AF65-F5344CB8AC3E}">
        <p14:creationId xmlns:p14="http://schemas.microsoft.com/office/powerpoint/2010/main" val="101516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www.ni.com/white-paper/4844/en/" TargetMode="External"/><Relationship Id="rId2" Type="http://schemas.openxmlformats.org/officeDocument/2006/relationships/hyperlink" Target="http://www.electronicdesign.com/analog/choose-right-fft-window-function-when-evaluating-precision-adcs" TargetMode="External"/><Relationship Id="rId1" Type="http://schemas.openxmlformats.org/officeDocument/2006/relationships/slideLayout" Target="../slideLayouts/slideLayout5.xml"/><Relationship Id="rId4" Type="http://schemas.openxmlformats.org/officeDocument/2006/relationships/hyperlink" Target="http://www.bores.com/"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9.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Word_Document1.docx"/></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vmlDrawing" Target="../drawings/vmlDrawing2.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vmlDrawing" Target="../drawings/vmlDrawing3.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vmlDrawing" Target="../drawings/vmlDrawing4.vml"/><Relationship Id="rId6" Type="http://schemas.openxmlformats.org/officeDocument/2006/relationships/image" Target="../media/image104.png"/><Relationship Id="rId5" Type="http://schemas.openxmlformats.org/officeDocument/2006/relationships/image" Target="../media/image6.e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9.emf"/><Relationship Id="rId2" Type="http://schemas.openxmlformats.org/officeDocument/2006/relationships/slideLayout" Target="../slideLayouts/slideLayout9.xml"/><Relationship Id="rId1" Type="http://schemas.openxmlformats.org/officeDocument/2006/relationships/vmlDrawing" Target="../drawings/vmlDrawing5.vml"/><Relationship Id="rId6" Type="http://schemas.openxmlformats.org/officeDocument/2006/relationships/package" Target="../embeddings/Microsoft_Word_Document2.docx"/><Relationship Id="rId5" Type="http://schemas.openxmlformats.org/officeDocument/2006/relationships/image" Target="../media/image8.emf"/><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vmlDrawing" Target="../drawings/vmlDrawing6.v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vmlDrawing" Target="../drawings/vmlDrawing7.vml"/><Relationship Id="rId5" Type="http://schemas.openxmlformats.org/officeDocument/2006/relationships/image" Target="../media/image11.emf"/><Relationship Id="rId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vmlDrawing" Target="../drawings/vmlDrawing8.vml"/><Relationship Id="rId5" Type="http://schemas.openxmlformats.org/officeDocument/2006/relationships/image" Target="../media/image12.emf"/><Relationship Id="rId4"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smtClean="0">
                <a:solidFill>
                  <a:srgbClr val="DE0000"/>
                </a:solidFill>
              </a:rPr>
              <a:t>Fast </a:t>
            </a:r>
            <a:r>
              <a:rPr lang="en-US" sz="4800" smtClean="0">
                <a:solidFill>
                  <a:srgbClr val="DE0000"/>
                </a:solidFill>
              </a:rPr>
              <a:t>Fourier Transforms (FFTs)</a:t>
            </a:r>
            <a:br>
              <a:rPr lang="en-US" sz="4800" smtClean="0">
                <a:solidFill>
                  <a:srgbClr val="DE0000"/>
                </a:solidFill>
              </a:rPr>
            </a:br>
            <a:r>
              <a:rPr lang="en-US" sz="4800" smtClean="0">
                <a:solidFill>
                  <a:srgbClr val="DE0000"/>
                </a:solidFill>
              </a:rPr>
              <a:t>and </a:t>
            </a:r>
            <a:r>
              <a:rPr lang="en-US" sz="4800" dirty="0" smtClean="0">
                <a:solidFill>
                  <a:srgbClr val="DE0000"/>
                </a:solidFill>
              </a:rPr>
              <a:t>Windowing</a:t>
            </a:r>
            <a:br>
              <a:rPr lang="en-US" sz="4800" dirty="0" smtClean="0">
                <a:solidFill>
                  <a:srgbClr val="DE0000"/>
                </a:solidFill>
              </a:rPr>
            </a:br>
            <a:r>
              <a:rPr lang="en-US" sz="2800" dirty="0" smtClean="0">
                <a:solidFill>
                  <a:srgbClr val="DE0000"/>
                </a:solidFill>
              </a:rPr>
              <a:t>TIPL 4302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Luis Chioye, </a:t>
            </a:r>
            <a:r>
              <a:rPr lang="en-US" sz="2400" dirty="0" smtClean="0">
                <a:solidFill>
                  <a:srgbClr val="000000"/>
                </a:solidFill>
              </a:rPr>
              <a:t> Art </a:t>
            </a:r>
            <a:r>
              <a:rPr lang="en-US" sz="2400" dirty="0">
                <a:solidFill>
                  <a:srgbClr val="000000"/>
                </a:solidFill>
              </a:rPr>
              <a:t>Kay</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Windows for Different Applications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10</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534290528"/>
              </p:ext>
            </p:extLst>
          </p:nvPr>
        </p:nvGraphicFramePr>
        <p:xfrm>
          <a:off x="457200" y="1219200"/>
          <a:ext cx="12793028" cy="5943600"/>
        </p:xfrm>
        <a:graphic>
          <a:graphicData uri="http://schemas.openxmlformats.org/drawingml/2006/table">
            <a:tbl>
              <a:tblPr firstRow="1" bandRow="1">
                <a:tableStyleId>{5C22544A-7EE6-4342-B048-85BDC9FD1C3A}</a:tableStyleId>
              </a:tblPr>
              <a:tblGrid>
                <a:gridCol w="10003298"/>
                <a:gridCol w="2789730"/>
              </a:tblGrid>
              <a:tr h="370840">
                <a:tc>
                  <a:txBody>
                    <a:bodyPr/>
                    <a:lstStyle/>
                    <a:p>
                      <a:r>
                        <a:rPr lang="en-US" dirty="0" smtClean="0"/>
                        <a:t>Signal Content</a:t>
                      </a:r>
                      <a:endParaRPr lang="en-US" dirty="0"/>
                    </a:p>
                  </a:txBody>
                  <a:tcPr/>
                </a:tc>
                <a:tc>
                  <a:txBody>
                    <a:bodyPr/>
                    <a:lstStyle/>
                    <a:p>
                      <a:r>
                        <a:rPr lang="en-US" dirty="0" smtClean="0"/>
                        <a:t>Window</a:t>
                      </a:r>
                      <a:endParaRPr lang="en-US" dirty="0"/>
                    </a:p>
                  </a:txBody>
                  <a:tcPr/>
                </a:tc>
              </a:tr>
              <a:tr h="370840">
                <a:tc>
                  <a:txBody>
                    <a:bodyPr/>
                    <a:lstStyle/>
                    <a:p>
                      <a:r>
                        <a:rPr lang="en-US" dirty="0" smtClean="0"/>
                        <a:t>ADC characterization</a:t>
                      </a:r>
                      <a:endParaRPr lang="en-US" dirty="0"/>
                    </a:p>
                  </a:txBody>
                  <a:tcPr/>
                </a:tc>
                <a:tc>
                  <a:txBody>
                    <a:bodyPr/>
                    <a:lstStyle/>
                    <a:p>
                      <a:r>
                        <a:rPr lang="en-US" baseline="0" dirty="0" smtClean="0"/>
                        <a:t>Blackman Harris </a:t>
                      </a:r>
                      <a:endParaRPr lang="en-US" dirty="0"/>
                    </a:p>
                  </a:txBody>
                  <a:tcPr/>
                </a:tc>
              </a:tr>
              <a:tr h="370840">
                <a:tc>
                  <a:txBody>
                    <a:bodyPr/>
                    <a:lstStyle/>
                    <a:p>
                      <a:r>
                        <a:rPr lang="en-US" dirty="0" smtClean="0"/>
                        <a:t>Sine wave or combination of waves</a:t>
                      </a:r>
                      <a:endParaRPr lang="en-US" dirty="0"/>
                    </a:p>
                  </a:txBody>
                  <a:tcPr/>
                </a:tc>
                <a:tc>
                  <a:txBody>
                    <a:bodyPr/>
                    <a:lstStyle/>
                    <a:p>
                      <a:r>
                        <a:rPr lang="en-US" dirty="0" smtClean="0"/>
                        <a:t>Hann</a:t>
                      </a:r>
                      <a:endParaRPr lang="en-US" dirty="0"/>
                    </a:p>
                  </a:txBody>
                  <a:tcPr/>
                </a:tc>
              </a:tr>
              <a:tr h="370840">
                <a:tc>
                  <a:txBody>
                    <a:bodyPr/>
                    <a:lstStyle/>
                    <a:p>
                      <a:r>
                        <a:rPr lang="en-US" dirty="0" smtClean="0"/>
                        <a:t>Sine Wave (amplitude accuracy is important)</a:t>
                      </a:r>
                      <a:endParaRPr lang="en-US" dirty="0"/>
                    </a:p>
                  </a:txBody>
                  <a:tcPr/>
                </a:tc>
                <a:tc>
                  <a:txBody>
                    <a:bodyPr/>
                    <a:lstStyle/>
                    <a:p>
                      <a:r>
                        <a:rPr lang="en-US" dirty="0" smtClean="0"/>
                        <a:t>Flat Top</a:t>
                      </a:r>
                      <a:endParaRPr lang="en-US" dirty="0"/>
                    </a:p>
                  </a:txBody>
                  <a:tcPr/>
                </a:tc>
              </a:tr>
              <a:tr h="370840">
                <a:tc>
                  <a:txBody>
                    <a:bodyPr/>
                    <a:lstStyle/>
                    <a:p>
                      <a:r>
                        <a:rPr lang="en-US" dirty="0" smtClean="0"/>
                        <a:t>Narrowband random</a:t>
                      </a:r>
                      <a:r>
                        <a:rPr lang="en-US" baseline="0" dirty="0" smtClean="0"/>
                        <a:t> signal (vibration data)</a:t>
                      </a:r>
                      <a:endParaRPr lang="en-US" dirty="0"/>
                    </a:p>
                  </a:txBody>
                  <a:tcPr/>
                </a:tc>
                <a:tc>
                  <a:txBody>
                    <a:bodyPr/>
                    <a:lstStyle/>
                    <a:p>
                      <a:r>
                        <a:rPr lang="en-US" dirty="0" smtClean="0"/>
                        <a:t>Hann</a:t>
                      </a:r>
                      <a:endParaRPr lang="en-US" dirty="0"/>
                    </a:p>
                  </a:txBody>
                  <a:tcPr/>
                </a:tc>
              </a:tr>
              <a:tr h="370840">
                <a:tc>
                  <a:txBody>
                    <a:bodyPr/>
                    <a:lstStyle/>
                    <a:p>
                      <a:r>
                        <a:rPr lang="en-US" dirty="0" smtClean="0"/>
                        <a:t>Broadband random (white noise)</a:t>
                      </a:r>
                      <a:endParaRPr lang="en-US" dirty="0"/>
                    </a:p>
                  </a:txBody>
                  <a:tcPr/>
                </a:tc>
                <a:tc>
                  <a:txBody>
                    <a:bodyPr/>
                    <a:lstStyle/>
                    <a:p>
                      <a:r>
                        <a:rPr lang="en-US" dirty="0" smtClean="0"/>
                        <a:t>Uniform</a:t>
                      </a:r>
                      <a:endParaRPr lang="en-US" dirty="0"/>
                    </a:p>
                  </a:txBody>
                  <a:tcPr/>
                </a:tc>
              </a:tr>
              <a:tr h="370840">
                <a:tc>
                  <a:txBody>
                    <a:bodyPr/>
                    <a:lstStyle/>
                    <a:p>
                      <a:r>
                        <a:rPr lang="en-US" dirty="0" smtClean="0"/>
                        <a:t>Closely spaced sine waves</a:t>
                      </a:r>
                      <a:endParaRPr lang="en-US" dirty="0"/>
                    </a:p>
                  </a:txBody>
                  <a:tcPr/>
                </a:tc>
                <a:tc>
                  <a:txBody>
                    <a:bodyPr/>
                    <a:lstStyle/>
                    <a:p>
                      <a:r>
                        <a:rPr lang="en-US" dirty="0" smtClean="0"/>
                        <a:t>Uniform, Hamming</a:t>
                      </a:r>
                      <a:endParaRPr lang="en-US" dirty="0"/>
                    </a:p>
                  </a:txBody>
                  <a:tcPr/>
                </a:tc>
              </a:tr>
              <a:tr h="370840">
                <a:tc>
                  <a:txBody>
                    <a:bodyPr/>
                    <a:lstStyle/>
                    <a:p>
                      <a:r>
                        <a:rPr lang="en-US" dirty="0" smtClean="0"/>
                        <a:t>Excitation signals (hammer</a:t>
                      </a:r>
                      <a:r>
                        <a:rPr lang="en-US" baseline="0" dirty="0" smtClean="0"/>
                        <a:t> blow)</a:t>
                      </a:r>
                      <a:endParaRPr lang="en-US" dirty="0"/>
                    </a:p>
                  </a:txBody>
                  <a:tcPr/>
                </a:tc>
                <a:tc>
                  <a:txBody>
                    <a:bodyPr/>
                    <a:lstStyle/>
                    <a:p>
                      <a:r>
                        <a:rPr lang="en-US" dirty="0" smtClean="0"/>
                        <a:t>Force</a:t>
                      </a:r>
                      <a:endParaRPr lang="en-US" dirty="0"/>
                    </a:p>
                  </a:txBody>
                  <a:tcPr/>
                </a:tc>
              </a:tr>
              <a:tr h="370840">
                <a:tc>
                  <a:txBody>
                    <a:bodyPr/>
                    <a:lstStyle/>
                    <a:p>
                      <a:r>
                        <a:rPr lang="en-US" dirty="0" smtClean="0"/>
                        <a:t>Response signals</a:t>
                      </a:r>
                      <a:endParaRPr lang="en-US" dirty="0"/>
                    </a:p>
                  </a:txBody>
                  <a:tcPr/>
                </a:tc>
                <a:tc>
                  <a:txBody>
                    <a:bodyPr/>
                    <a:lstStyle/>
                    <a:p>
                      <a:r>
                        <a:rPr lang="en-US" dirty="0" smtClean="0"/>
                        <a:t>Exponential</a:t>
                      </a:r>
                      <a:endParaRPr lang="en-US" dirty="0"/>
                    </a:p>
                  </a:txBody>
                  <a:tcPr/>
                </a:tc>
              </a:tr>
              <a:tr h="370840">
                <a:tc>
                  <a:txBody>
                    <a:bodyPr/>
                    <a:lstStyle/>
                    <a:p>
                      <a:r>
                        <a:rPr lang="en-US" dirty="0" smtClean="0"/>
                        <a:t>Unknown content</a:t>
                      </a:r>
                      <a:endParaRPr lang="en-US" dirty="0"/>
                    </a:p>
                  </a:txBody>
                  <a:tcPr/>
                </a:tc>
                <a:tc>
                  <a:txBody>
                    <a:bodyPr/>
                    <a:lstStyle/>
                    <a:p>
                      <a:r>
                        <a:rPr lang="en-US" dirty="0" smtClean="0"/>
                        <a:t>Hann</a:t>
                      </a:r>
                      <a:endParaRPr lang="en-US" dirty="0"/>
                    </a:p>
                  </a:txBody>
                  <a:tcPr/>
                </a:tc>
              </a:tr>
              <a:tr h="370840">
                <a:tc>
                  <a:txBody>
                    <a:bodyPr/>
                    <a:lstStyle/>
                    <a:p>
                      <a:r>
                        <a:rPr lang="en-US" dirty="0" smtClean="0"/>
                        <a:t>Two tones with frequencies close but amplitudes very different</a:t>
                      </a:r>
                      <a:endParaRPr lang="en-US" dirty="0"/>
                    </a:p>
                  </a:txBody>
                  <a:tcPr/>
                </a:tc>
                <a:tc>
                  <a:txBody>
                    <a:bodyPr/>
                    <a:lstStyle/>
                    <a:p>
                      <a:r>
                        <a:rPr lang="en-US" dirty="0" smtClean="0"/>
                        <a:t>Kaiser-Bessel</a:t>
                      </a:r>
                      <a:endParaRPr lang="en-US" dirty="0"/>
                    </a:p>
                  </a:txBody>
                  <a:tcPr/>
                </a:tc>
              </a:tr>
              <a:tr h="370840">
                <a:tc>
                  <a:txBody>
                    <a:bodyPr/>
                    <a:lstStyle/>
                    <a:p>
                      <a:r>
                        <a:rPr lang="en-US" dirty="0" smtClean="0"/>
                        <a:t>Two tones with  frequencies</a:t>
                      </a:r>
                      <a:r>
                        <a:rPr lang="en-US" baseline="0" dirty="0" smtClean="0"/>
                        <a:t> close and almost equal amplitudes</a:t>
                      </a:r>
                      <a:endParaRPr lang="en-US" dirty="0"/>
                    </a:p>
                  </a:txBody>
                  <a:tcPr/>
                </a:tc>
                <a:tc>
                  <a:txBody>
                    <a:bodyPr/>
                    <a:lstStyle/>
                    <a:p>
                      <a:r>
                        <a:rPr lang="en-US" dirty="0" smtClean="0"/>
                        <a:t>Uniform</a:t>
                      </a:r>
                      <a:endParaRPr lang="en-US" dirty="0"/>
                    </a:p>
                  </a:txBody>
                  <a:tcPr/>
                </a:tc>
              </a:tr>
              <a:tr h="370840">
                <a:tc>
                  <a:txBody>
                    <a:bodyPr/>
                    <a:lstStyle/>
                    <a:p>
                      <a:r>
                        <a:rPr lang="en-US" dirty="0" smtClean="0"/>
                        <a:t>Accuracy single</a:t>
                      </a:r>
                      <a:r>
                        <a:rPr lang="en-US" baseline="0" dirty="0" smtClean="0"/>
                        <a:t> tone amplitude measurements </a:t>
                      </a:r>
                      <a:endParaRPr lang="en-US" dirty="0"/>
                    </a:p>
                  </a:txBody>
                  <a:tcPr/>
                </a:tc>
                <a:tc>
                  <a:txBody>
                    <a:bodyPr/>
                    <a:lstStyle/>
                    <a:p>
                      <a:r>
                        <a:rPr lang="en-US" dirty="0" smtClean="0"/>
                        <a:t>Flat Top</a:t>
                      </a:r>
                      <a:endParaRPr lang="en-US" dirty="0"/>
                    </a:p>
                  </a:txBody>
                  <a:tcPr/>
                </a:tc>
              </a:tr>
            </a:tbl>
          </a:graphicData>
        </a:graphic>
      </p:graphicFrame>
    </p:spTree>
    <p:extLst>
      <p:ext uri="{BB962C8B-B14F-4D97-AF65-F5344CB8AC3E}">
        <p14:creationId xmlns:p14="http://schemas.microsoft.com/office/powerpoint/2010/main" val="31987618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 Processing Errors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11</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77556226"/>
              </p:ext>
            </p:extLst>
          </p:nvPr>
        </p:nvGraphicFramePr>
        <p:xfrm>
          <a:off x="685800" y="1691640"/>
          <a:ext cx="13106394" cy="5394960"/>
        </p:xfrm>
        <a:graphic>
          <a:graphicData uri="http://schemas.openxmlformats.org/drawingml/2006/table">
            <a:tbl>
              <a:tblPr firstRow="1" bandRow="1">
                <a:tableStyleId>{2D5ABB26-0587-4C30-8999-92F81FD0307C}</a:tableStyleId>
              </a:tblPr>
              <a:tblGrid>
                <a:gridCol w="1872342"/>
                <a:gridCol w="1872342"/>
                <a:gridCol w="1872342"/>
                <a:gridCol w="1872342"/>
                <a:gridCol w="1872342"/>
                <a:gridCol w="1872342"/>
                <a:gridCol w="1872342"/>
              </a:tblGrid>
              <a:tr h="370840">
                <a:tc gridSpan="7">
                  <a:txBody>
                    <a:bodyPr/>
                    <a:lstStyle/>
                    <a:p>
                      <a:r>
                        <a:rPr lang="en-US" b="1" dirty="0" smtClean="0">
                          <a:solidFill>
                            <a:schemeClr val="bg1"/>
                          </a:solidFill>
                        </a:rPr>
                        <a:t>Parameters</a:t>
                      </a:r>
                      <a:r>
                        <a:rPr lang="en-US" b="1" baseline="0" dirty="0" smtClean="0">
                          <a:solidFill>
                            <a:schemeClr val="bg1"/>
                          </a:solidFill>
                        </a:rPr>
                        <a:t> used to characterize frequency response of windowing functions</a:t>
                      </a:r>
                      <a:endParaRPr lang="en-US"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dirty="0" smtClean="0"/>
                        <a:t>Window</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Highest side lobe level (dB)</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Processing loss (dB)</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Scalloping loss</a:t>
                      </a:r>
                      <a:r>
                        <a:rPr lang="en-US" baseline="0" dirty="0" smtClean="0"/>
                        <a:t> (dB)</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Worst-case</a:t>
                      </a:r>
                      <a:r>
                        <a:rPr lang="en-US" baseline="0" dirty="0" smtClean="0"/>
                        <a:t> processing loss (dB)</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6-dB bandwidth (bins)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Half main lobe</a:t>
                      </a:r>
                      <a:r>
                        <a:rPr lang="en-US" baseline="0" dirty="0" smtClean="0"/>
                        <a:t> width (bins)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r>
              <a:tr h="370840">
                <a:tc>
                  <a:txBody>
                    <a:bodyPr/>
                    <a:lstStyle/>
                    <a:p>
                      <a:pPr algn="ctr"/>
                      <a:r>
                        <a:rPr lang="en-US" dirty="0" smtClean="0"/>
                        <a:t>No window</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-13</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0.00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3.92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dirty="0" smtClean="0"/>
                        <a:t>3.92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dirty="0" smtClean="0"/>
                        <a:t>1.21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1</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dirty="0" smtClean="0"/>
                        <a:t>Hann</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-32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1.76</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1.33</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3.09</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2.00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dirty="0" smtClean="0"/>
                        <a:t>Hamming</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-43</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1.34</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1.76</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3.10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1.82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dirty="0" smtClean="0"/>
                        <a:t>Four-term Blackmon Harris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-92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3.00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0.83</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3.83</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2.72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4</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dirty="0" smtClean="0"/>
                        <a:t>Seven-term Blackmon Harris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A963"/>
                    </a:solidFill>
                  </a:tcPr>
                </a:tc>
                <a:tc>
                  <a:txBody>
                    <a:bodyPr/>
                    <a:lstStyle/>
                    <a:p>
                      <a:pPr algn="ctr"/>
                      <a:r>
                        <a:rPr lang="en-US" dirty="0" smtClean="0"/>
                        <a:t>-163</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4.20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0.46</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4.66</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3.52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7</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0929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12</a:t>
            </a:fld>
            <a:endParaRPr lang="en-US"/>
          </a:p>
        </p:txBody>
      </p:sp>
    </p:spTree>
    <p:extLst>
      <p:ext uri="{BB962C8B-B14F-4D97-AF65-F5344CB8AC3E}">
        <p14:creationId xmlns:p14="http://schemas.microsoft.com/office/powerpoint/2010/main" val="502759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lstStyle/>
          <a:p>
            <a:pPr marL="0" indent="0">
              <a:buNone/>
            </a:pPr>
            <a:r>
              <a:rPr lang="en-US" dirty="0" smtClean="0"/>
              <a:t>Luis </a:t>
            </a:r>
            <a:r>
              <a:rPr lang="en-US" dirty="0"/>
              <a:t>Chioye, </a:t>
            </a:r>
            <a:r>
              <a:rPr lang="en-US" dirty="0" smtClean="0"/>
              <a:t>“Choose </a:t>
            </a:r>
            <a:r>
              <a:rPr lang="en-US" dirty="0"/>
              <a:t>The Right FFT Window Function When Evaluating</a:t>
            </a:r>
          </a:p>
          <a:p>
            <a:pPr marL="0" indent="0">
              <a:buNone/>
            </a:pPr>
            <a:r>
              <a:rPr lang="en-US" dirty="0" smtClean="0"/>
              <a:t>Precision ADCs”, Electronic Design, November 2013</a:t>
            </a:r>
          </a:p>
          <a:p>
            <a:pPr marL="0" indent="0">
              <a:buNone/>
            </a:pPr>
            <a:r>
              <a:rPr lang="en-US" dirty="0">
                <a:hlinkClick r:id="rId2"/>
              </a:rPr>
              <a:t>http://</a:t>
            </a:r>
            <a:r>
              <a:rPr lang="en-US" dirty="0" smtClean="0">
                <a:hlinkClick r:id="rId2"/>
              </a:rPr>
              <a:t>www.electronicdesign.com/analog/choose-right-fft-window-function-when-evaluating-precision-adcs</a:t>
            </a:r>
            <a:endParaRPr lang="en-US" dirty="0" smtClean="0"/>
          </a:p>
          <a:p>
            <a:pPr marL="0" indent="0">
              <a:buNone/>
            </a:pPr>
            <a:endParaRPr lang="en-US" dirty="0" smtClean="0"/>
          </a:p>
          <a:p>
            <a:pPr marL="0" indent="0">
              <a:buNone/>
            </a:pPr>
            <a:r>
              <a:rPr lang="en-US" dirty="0"/>
              <a:t>National Instruments, Understanding FFTs and Windowing, May 2015, </a:t>
            </a:r>
            <a:r>
              <a:rPr lang="en-US" dirty="0">
                <a:hlinkClick r:id="rId3"/>
              </a:rPr>
              <a:t>http://www.ni.com/white-paper/4844/en/</a:t>
            </a:r>
            <a:endParaRPr lang="en-US" dirty="0"/>
          </a:p>
          <a:p>
            <a:pPr marL="0" indent="0">
              <a:buNone/>
            </a:pPr>
            <a:endParaRPr lang="en-US" dirty="0" smtClean="0"/>
          </a:p>
          <a:p>
            <a:pPr marL="0" indent="0">
              <a:buNone/>
            </a:pPr>
            <a:r>
              <a:rPr lang="en-US" dirty="0"/>
              <a:t>Bores Signal Processing, “FFT Window Functions: Limits on FFT Analysis,” </a:t>
            </a:r>
            <a:r>
              <a:rPr lang="en-US" dirty="0">
                <a:hlinkClick r:id="rId4"/>
              </a:rPr>
              <a:t>http://</a:t>
            </a:r>
            <a:r>
              <a:rPr lang="en-US" dirty="0" smtClean="0">
                <a:hlinkClick r:id="rId4"/>
              </a:rPr>
              <a:t>www.bores.com</a:t>
            </a: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13</a:t>
            </a:fld>
            <a:endParaRPr lang="en-US"/>
          </a:p>
        </p:txBody>
      </p:sp>
    </p:spTree>
    <p:extLst>
      <p:ext uri="{BB962C8B-B14F-4D97-AF65-F5344CB8AC3E}">
        <p14:creationId xmlns:p14="http://schemas.microsoft.com/office/powerpoint/2010/main" val="2953634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0226818\AppData\Local\Microsoft\Windows\Temporary Internet Files\Content.Outlook\9YN0RZP8\Video copyright.jpg"/>
          <p:cNvPicPr>
            <a:picLocks noChangeAspect="1" noChangeArrowheads="1"/>
          </p:cNvPicPr>
          <p:nvPr/>
        </p:nvPicPr>
        <p:blipFill>
          <a:blip r:embed="rId2">
            <a:extLst>
              <a:ext uri="{28A0092B-C50C-407E-A947-70E740481C1C}">
                <a14:useLocalDpi xmlns:a14="http://schemas.microsoft.com/office/drawing/2010/main" val="0"/>
              </a:ext>
            </a:extLst>
          </a:blip>
          <a:srcRect b="11742"/>
          <a:stretch>
            <a:fillRect/>
          </a:stretch>
        </p:blipFill>
        <p:spPr bwMode="auto">
          <a:xfrm>
            <a:off x="1488441" y="401321"/>
            <a:ext cx="11650981" cy="544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3"/>
          <p:cNvSpPr txBox="1">
            <a:spLocks noChangeArrowheads="1"/>
          </p:cNvSpPr>
          <p:nvPr/>
        </p:nvSpPr>
        <p:spPr bwMode="auto">
          <a:xfrm>
            <a:off x="-1270" y="5334000"/>
            <a:ext cx="14630400" cy="192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6304" tIns="73152" rIns="146304" bIns="73152">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defRPr/>
            </a:pPr>
            <a:endParaRPr lang="en-US" altLang="en-US" sz="2600" dirty="0">
              <a:solidFill>
                <a:srgbClr val="000000"/>
              </a:solidFill>
              <a:latin typeface="Arial" charset="0"/>
            </a:endParaRPr>
          </a:p>
          <a:p>
            <a:pPr algn="ctr" eaLnBrk="1" hangingPunct="1">
              <a:spcBef>
                <a:spcPct val="0"/>
              </a:spcBef>
              <a:buFontTx/>
              <a:buNone/>
              <a:defRPr/>
            </a:pPr>
            <a:r>
              <a:rPr lang="en-US" altLang="en-US" sz="2600" dirty="0">
                <a:solidFill>
                  <a:srgbClr val="000000"/>
                </a:solidFill>
                <a:latin typeface="Arial" charset="0"/>
              </a:rPr>
              <a:t>© Copyright 2017 Texas Instruments Incorporated.  All rights reserved.</a:t>
            </a:r>
            <a:endParaRPr lang="en-US" altLang="en-US" sz="2600" b="1" dirty="0">
              <a:solidFill>
                <a:srgbClr val="000000"/>
              </a:solidFill>
              <a:latin typeface="Arial" charset="0"/>
            </a:endParaRPr>
          </a:p>
          <a:p>
            <a:pPr algn="ctr" eaLnBrk="1" hangingPunct="1">
              <a:spcBef>
                <a:spcPct val="0"/>
              </a:spcBef>
              <a:buFontTx/>
              <a:buNone/>
              <a:defRPr/>
            </a:pPr>
            <a:endParaRPr lang="en-US" altLang="en-US" sz="1600" dirty="0">
              <a:solidFill>
                <a:srgbClr val="000000"/>
              </a:solidFill>
              <a:latin typeface="Arial" charset="0"/>
            </a:endParaRPr>
          </a:p>
          <a:p>
            <a:pPr algn="ctr" eaLnBrk="1" hangingPunct="1">
              <a:spcBef>
                <a:spcPct val="0"/>
              </a:spcBef>
              <a:buFontTx/>
              <a:buNone/>
              <a:defRPr/>
            </a:pPr>
            <a:r>
              <a:rPr lang="en-US" altLang="en-US" sz="1500" dirty="0">
                <a:solidFill>
                  <a:srgbClr val="000000"/>
                </a:solidFill>
                <a:latin typeface="Arial" charset="0"/>
              </a:rPr>
              <a:t>This material is provided strictly “as-is,” for informational purposes only, and without any warranty.  </a:t>
            </a:r>
          </a:p>
          <a:p>
            <a:pPr algn="ctr" eaLnBrk="1" hangingPunct="1">
              <a:spcBef>
                <a:spcPct val="0"/>
              </a:spcBef>
              <a:buFontTx/>
              <a:buNone/>
              <a:defRPr/>
            </a:pPr>
            <a:r>
              <a:rPr lang="en-US" altLang="en-US" sz="1500" dirty="0">
                <a:solidFill>
                  <a:srgbClr val="000000"/>
                </a:solidFill>
                <a:latin typeface="Arial" charset="0"/>
              </a:rPr>
              <a:t>Use of this material is subject to TI’s</a:t>
            </a:r>
            <a:r>
              <a:rPr lang="en-US" altLang="en-US" sz="1500" b="1" dirty="0">
                <a:solidFill>
                  <a:srgbClr val="000000"/>
                </a:solidFill>
                <a:latin typeface="Arial" charset="0"/>
              </a:rPr>
              <a:t> </a:t>
            </a:r>
            <a:r>
              <a:rPr lang="en-US" altLang="en-US" sz="1500" dirty="0">
                <a:ln>
                  <a:solidFill>
                    <a:schemeClr val="tx1"/>
                  </a:solidFill>
                </a:ln>
                <a:solidFill>
                  <a:srgbClr val="000000"/>
                </a:solidFill>
                <a:latin typeface="Arial" charset="0"/>
              </a:rPr>
              <a:t>Terms of Use</a:t>
            </a:r>
            <a:r>
              <a:rPr lang="en-US" altLang="en-US" sz="1500" b="1" dirty="0">
                <a:solidFill>
                  <a:srgbClr val="000000"/>
                </a:solidFill>
                <a:latin typeface="Arial" charset="0"/>
              </a:rPr>
              <a:t>, </a:t>
            </a:r>
            <a:r>
              <a:rPr lang="en-US" altLang="en-US" sz="1500" dirty="0">
                <a:solidFill>
                  <a:srgbClr val="000000"/>
                </a:solidFill>
                <a:latin typeface="Arial" charset="0"/>
              </a:rPr>
              <a:t>viewable at TI.com  </a:t>
            </a:r>
          </a:p>
          <a:p>
            <a:pPr algn="ctr" eaLnBrk="1" hangingPunct="1">
              <a:spcBef>
                <a:spcPct val="0"/>
              </a:spcBef>
              <a:buFontTx/>
              <a:buNone/>
              <a:defRPr/>
            </a:pPr>
            <a:endParaRPr lang="en-US" altLang="en-US" sz="1600" b="1" dirty="0">
              <a:solidFill>
                <a:srgbClr val="000000"/>
              </a:solidFill>
              <a:latin typeface="Arial" charset="0"/>
            </a:endParaRPr>
          </a:p>
        </p:txBody>
      </p:sp>
    </p:spTree>
    <p:extLst>
      <p:ext uri="{BB962C8B-B14F-4D97-AF65-F5344CB8AC3E}">
        <p14:creationId xmlns:p14="http://schemas.microsoft.com/office/powerpoint/2010/main" val="3542364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for time to frequency transformations</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2</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960691230"/>
              </p:ext>
            </p:extLst>
          </p:nvPr>
        </p:nvGraphicFramePr>
        <p:xfrm>
          <a:off x="382588" y="1103630"/>
          <a:ext cx="11152390" cy="6668770"/>
        </p:xfrm>
        <a:graphic>
          <a:graphicData uri="http://schemas.openxmlformats.org/presentationml/2006/ole">
            <mc:AlternateContent xmlns:mc="http://schemas.openxmlformats.org/markup-compatibility/2006">
              <mc:Choice xmlns:v="urn:schemas-microsoft-com:vml" Requires="v">
                <p:oleObj spid="_x0000_s91297" name="Document" r:id="rId4" imgW="6093154" imgH="3656586" progId="Word.Document.12">
                  <p:embed/>
                </p:oleObj>
              </mc:Choice>
              <mc:Fallback>
                <p:oleObj name="Document" r:id="rId4" imgW="6093154" imgH="3656586" progId="Word.Document.12">
                  <p:embed/>
                  <p:pic>
                    <p:nvPicPr>
                      <p:cNvPr id="0" name="Picture 81"/>
                      <p:cNvPicPr>
                        <a:picLocks noChangeAspect="1" noChangeArrowheads="1"/>
                      </p:cNvPicPr>
                      <p:nvPr/>
                    </p:nvPicPr>
                    <p:blipFill>
                      <a:blip r:embed="rId5"/>
                      <a:srcRect/>
                      <a:stretch>
                        <a:fillRect/>
                      </a:stretch>
                    </p:blipFill>
                    <p:spPr bwMode="auto">
                      <a:xfrm>
                        <a:off x="382588" y="1103630"/>
                        <a:ext cx="11152390" cy="66687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94480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FFT Basics: Alias and Frequency Resolution</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3</a:t>
            </a:fld>
            <a:endParaRPr lang="en-US"/>
          </a:p>
        </p:txBody>
      </p:sp>
      <p:sp>
        <p:nvSpPr>
          <p:cNvPr id="18" name="Curved Down Arrow 17"/>
          <p:cNvSpPr/>
          <p:nvPr/>
        </p:nvSpPr>
        <p:spPr>
          <a:xfrm rot="16200000" flipV="1">
            <a:off x="6939915" y="3663315"/>
            <a:ext cx="2537460" cy="117729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TextBox 18"/>
          <p:cNvSpPr txBox="1"/>
          <p:nvPr/>
        </p:nvSpPr>
        <p:spPr>
          <a:xfrm>
            <a:off x="9144000" y="2852678"/>
            <a:ext cx="5257800" cy="3785652"/>
          </a:xfrm>
          <a:prstGeom prst="rect">
            <a:avLst/>
          </a:prstGeom>
          <a:noFill/>
        </p:spPr>
        <p:txBody>
          <a:bodyPr wrap="square" rtlCol="0">
            <a:spAutoFit/>
          </a:bodyPr>
          <a:lstStyle/>
          <a:p>
            <a:pPr marL="457200" indent="-457200">
              <a:lnSpc>
                <a:spcPct val="150000"/>
              </a:lnSpc>
              <a:buFont typeface="+mj-lt"/>
              <a:buAutoNum type="arabicPeriod"/>
            </a:pPr>
            <a:r>
              <a:rPr lang="en-US" sz="2000" dirty="0" smtClean="0"/>
              <a:t>FFT assumes time domain continues forever</a:t>
            </a:r>
          </a:p>
          <a:p>
            <a:pPr marL="457200" indent="-457200">
              <a:lnSpc>
                <a:spcPct val="150000"/>
              </a:lnSpc>
              <a:buFont typeface="+mj-lt"/>
              <a:buAutoNum type="arabicPeriod"/>
            </a:pPr>
            <a:r>
              <a:rPr lang="en-US" sz="2000" dirty="0" smtClean="0"/>
              <a:t>Number of points in time domain equals number of points in FFT</a:t>
            </a:r>
          </a:p>
          <a:p>
            <a:pPr marL="457200" indent="-457200">
              <a:lnSpc>
                <a:spcPct val="150000"/>
              </a:lnSpc>
              <a:buFont typeface="+mj-lt"/>
              <a:buAutoNum type="arabicPeriod"/>
            </a:pPr>
            <a:r>
              <a:rPr lang="en-US" sz="2000" dirty="0" smtClean="0"/>
              <a:t>The alias region is normally hidden. </a:t>
            </a:r>
            <a:r>
              <a:rPr lang="en-US" sz="2000" dirty="0"/>
              <a:t>Mirror image about fs / 2 “aliasing”</a:t>
            </a:r>
          </a:p>
          <a:p>
            <a:pPr marL="457200" indent="-457200">
              <a:lnSpc>
                <a:spcPct val="150000"/>
              </a:lnSpc>
              <a:buFont typeface="+mj-lt"/>
              <a:buAutoNum type="arabicPeriod"/>
            </a:pPr>
            <a:r>
              <a:rPr lang="en-US" sz="2000" dirty="0" smtClean="0"/>
              <a:t>Frequency Resolution = </a:t>
            </a:r>
            <a:r>
              <a:rPr lang="el-GR" sz="2000" dirty="0" smtClean="0"/>
              <a:t>Δ</a:t>
            </a:r>
            <a:r>
              <a:rPr lang="en-US" sz="2000" dirty="0" smtClean="0"/>
              <a:t>f = fs / N</a:t>
            </a:r>
          </a:p>
          <a:p>
            <a:pPr>
              <a:lnSpc>
                <a:spcPct val="150000"/>
              </a:lnSpc>
            </a:pPr>
            <a:r>
              <a:rPr lang="en-US" sz="2000" dirty="0" smtClean="0"/>
              <a:t>        </a:t>
            </a:r>
            <a:r>
              <a:rPr lang="el-GR" sz="2000" dirty="0" smtClean="0"/>
              <a:t>Δ</a:t>
            </a:r>
            <a:r>
              <a:rPr lang="en-US" sz="2000" dirty="0"/>
              <a:t>f = fs / </a:t>
            </a:r>
            <a:r>
              <a:rPr lang="en-US" sz="2000" dirty="0" smtClean="0"/>
              <a:t>N = 1MHz / 16 = 62kHz</a:t>
            </a:r>
          </a:p>
        </p:txBody>
      </p:sp>
      <p:graphicFrame>
        <p:nvGraphicFramePr>
          <p:cNvPr id="20" name="Object 19"/>
          <p:cNvGraphicFramePr>
            <a:graphicFrameLocks noChangeAspect="1"/>
          </p:cNvGraphicFramePr>
          <p:nvPr>
            <p:extLst>
              <p:ext uri="{D42A27DB-BD31-4B8C-83A1-F6EECF244321}">
                <p14:modId xmlns:p14="http://schemas.microsoft.com/office/powerpoint/2010/main" val="3550522090"/>
              </p:ext>
            </p:extLst>
          </p:nvPr>
        </p:nvGraphicFramePr>
        <p:xfrm>
          <a:off x="257175" y="1409700"/>
          <a:ext cx="7318375" cy="5224463"/>
        </p:xfrm>
        <a:graphic>
          <a:graphicData uri="http://schemas.openxmlformats.org/presentationml/2006/ole">
            <mc:AlternateContent xmlns:mc="http://schemas.openxmlformats.org/markup-compatibility/2006">
              <mc:Choice xmlns:v="urn:schemas-microsoft-com:vml" Requires="v">
                <p:oleObj spid="_x0000_s60803" name="Visio" r:id="rId4" imgW="7318874" imgH="5224608" progId="Visio.Drawing.11">
                  <p:embed/>
                </p:oleObj>
              </mc:Choice>
              <mc:Fallback>
                <p:oleObj name="Visio" r:id="rId4" imgW="7318874" imgH="5224608" progId="Visio.Drawing.11">
                  <p:embed/>
                  <p:pic>
                    <p:nvPicPr>
                      <p:cNvPr id="0" name="Picture 3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175" y="1409700"/>
                        <a:ext cx="7318375" cy="5224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22055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DE0000"/>
                </a:solidFill>
              </a:rPr>
              <a:t>Alias </a:t>
            </a:r>
            <a:r>
              <a:rPr lang="en-US" dirty="0" smtClean="0"/>
              <a:t>is a Mirror Image of Sampled Signal</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4</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50315086"/>
              </p:ext>
            </p:extLst>
          </p:nvPr>
        </p:nvGraphicFramePr>
        <p:xfrm>
          <a:off x="255588" y="1408113"/>
          <a:ext cx="7318375" cy="4772025"/>
        </p:xfrm>
        <a:graphic>
          <a:graphicData uri="http://schemas.openxmlformats.org/presentationml/2006/ole">
            <mc:AlternateContent xmlns:mc="http://schemas.openxmlformats.org/markup-compatibility/2006">
              <mc:Choice xmlns:v="urn:schemas-microsoft-com:vml" Requires="v">
                <p:oleObj spid="_x0000_s61827" name="Visio" r:id="rId4" imgW="7710891" imgH="4778568" progId="Visio.Drawing.11">
                  <p:embed/>
                </p:oleObj>
              </mc:Choice>
              <mc:Fallback>
                <p:oleObj name="Visio" r:id="rId4" imgW="7710891" imgH="4778568" progId="Visio.Drawing.11">
                  <p:embed/>
                  <p:pic>
                    <p:nvPicPr>
                      <p:cNvPr id="0" name="Picture 3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588" y="1408113"/>
                        <a:ext cx="7318375" cy="4772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Curved Down Arrow 4"/>
          <p:cNvSpPr/>
          <p:nvPr/>
        </p:nvSpPr>
        <p:spPr>
          <a:xfrm rot="16200000" flipV="1">
            <a:off x="7115175" y="3663315"/>
            <a:ext cx="2537460" cy="117729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9178290" y="3371850"/>
            <a:ext cx="4766310" cy="193899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000" dirty="0" smtClean="0"/>
              <a:t>Example of a “square wave”</a:t>
            </a:r>
          </a:p>
          <a:p>
            <a:pPr marL="285750" indent="-285750">
              <a:lnSpc>
                <a:spcPct val="150000"/>
              </a:lnSpc>
              <a:buFont typeface="Arial" panose="020B0604020202020204" pitchFamily="34" charset="0"/>
              <a:buChar char="•"/>
            </a:pPr>
            <a:r>
              <a:rPr lang="en-US" sz="2000" dirty="0" smtClean="0"/>
              <a:t>Square wave contains odd harmonics e.g. 3, 5, 7 …</a:t>
            </a:r>
          </a:p>
          <a:p>
            <a:pPr marL="285750" indent="-285750">
              <a:lnSpc>
                <a:spcPct val="150000"/>
              </a:lnSpc>
              <a:buFont typeface="Arial" panose="020B0604020202020204" pitchFamily="34" charset="0"/>
              <a:buChar char="•"/>
            </a:pPr>
            <a:r>
              <a:rPr lang="en-US" sz="2000" dirty="0" smtClean="0"/>
              <a:t>Notice the symmetry around 500kHz</a:t>
            </a:r>
            <a:endParaRPr lang="en-US" dirty="0"/>
          </a:p>
        </p:txBody>
      </p:sp>
    </p:spTree>
    <p:extLst>
      <p:ext uri="{BB962C8B-B14F-4D97-AF65-F5344CB8AC3E}">
        <p14:creationId xmlns:p14="http://schemas.microsoft.com/office/powerpoint/2010/main" val="3314321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FFT Example Calculation</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5</a:t>
            </a:fld>
            <a:endParaRPr lang="en-US"/>
          </a:p>
        </p:txBody>
      </p:sp>
      <p:sp>
        <p:nvSpPr>
          <p:cNvPr id="13" name="Rounded Rectangle 12"/>
          <p:cNvSpPr/>
          <p:nvPr/>
        </p:nvSpPr>
        <p:spPr>
          <a:xfrm>
            <a:off x="8001000" y="1645920"/>
            <a:ext cx="6492240" cy="385572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473197699"/>
              </p:ext>
            </p:extLst>
          </p:nvPr>
        </p:nvGraphicFramePr>
        <p:xfrm>
          <a:off x="257493" y="1410335"/>
          <a:ext cx="7318375" cy="5224463"/>
        </p:xfrm>
        <a:graphic>
          <a:graphicData uri="http://schemas.openxmlformats.org/presentationml/2006/ole">
            <mc:AlternateContent xmlns:mc="http://schemas.openxmlformats.org/markup-compatibility/2006">
              <mc:Choice xmlns:v="urn:schemas-microsoft-com:vml" Requires="v">
                <p:oleObj spid="_x0000_s63202" name="Visio" r:id="rId4" imgW="7318874" imgH="5224608" progId="Visio.Drawing.11">
                  <p:embed/>
                </p:oleObj>
              </mc:Choice>
              <mc:Fallback>
                <p:oleObj name="Visio" r:id="rId4" imgW="7318874" imgH="5224608" progId="Visio.Drawing.11">
                  <p:embed/>
                  <p:pic>
                    <p:nvPicPr>
                      <p:cNvPr id="0" name="Picture 6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493" y="1410335"/>
                        <a:ext cx="7318375" cy="5224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423735263"/>
                  </p:ext>
                </p:extLst>
              </p:nvPr>
            </p:nvGraphicFramePr>
            <p:xfrm>
              <a:off x="8305800" y="1828800"/>
              <a:ext cx="5715000" cy="3380296"/>
            </p:xfrm>
            <a:graphic>
              <a:graphicData uri="http://schemas.openxmlformats.org/drawingml/2006/table">
                <a:tbl>
                  <a:tblPr firstRow="1" firstCol="1" bandRow="1">
                    <a:tableStyleId>{2D5ABB26-0587-4C30-8999-92F81FD0307C}</a:tableStyleId>
                  </a:tblPr>
                  <a:tblGrid>
                    <a:gridCol w="3454320"/>
                    <a:gridCol w="2260680"/>
                  </a:tblGrid>
                  <a:tr h="0">
                    <a:tc>
                      <a:txBody>
                        <a:bodyPr/>
                        <a:lstStyle/>
                        <a:p>
                          <a:pPr marL="0" marR="0">
                            <a:lnSpc>
                              <a:spcPct val="115000"/>
                            </a:lnSpc>
                            <a:spcBef>
                              <a:spcPts val="0"/>
                            </a:spcBef>
                            <a:spcAft>
                              <a:spcPts val="0"/>
                            </a:spcAft>
                          </a:pPr>
                          <a:r>
                            <a:rPr lang="en-US" sz="2800" b="1" dirty="0">
                              <a:solidFill>
                                <a:srgbClr val="FF0000"/>
                              </a:solidFill>
                              <a:effectLst/>
                            </a:rPr>
                            <a:t>Example FFT</a:t>
                          </a:r>
                          <a:endParaRPr lang="en-US" sz="16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 </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r>
                                  <a:rPr lang="en-US" sz="1600">
                                    <a:effectLst/>
                                    <a:latin typeface="Cambria Math"/>
                                  </a:rPr>
                                  <m:t>=1</m:t>
                                </m:r>
                                <m:r>
                                  <m:rPr>
                                    <m:sty m:val="p"/>
                                  </m:rPr>
                                  <a:rPr lang="en-US" sz="1600">
                                    <a:effectLst/>
                                    <a:latin typeface="Cambria Math"/>
                                  </a:rPr>
                                  <m:t>MHz</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Sampling Rate</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r>
                                  <a:rPr lang="en-US" sz="1600">
                                    <a:effectLst/>
                                    <a:latin typeface="Cambria Math"/>
                                  </a:rPr>
                                  <m:t>=16</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r>
                                  <a:rPr lang="en-US" sz="1600">
                                    <a:effectLst/>
                                    <a:latin typeface="Cambria Math"/>
                                  </a:rPr>
                                  <m:t>∆</m:t>
                                </m:r>
                                <m:r>
                                  <m:rPr>
                                    <m:sty m:val="p"/>
                                  </m:rPr>
                                  <a:rPr lang="en-US" sz="1600">
                                    <a:effectLst/>
                                    <a:latin typeface="Cambria Math"/>
                                  </a:rPr>
                                  <m:t>f</m:t>
                                </m:r>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num>
                                  <m:den>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den>
                                </m:f>
                                <m:r>
                                  <a:rPr lang="en-US" sz="1600">
                                    <a:effectLst/>
                                    <a:latin typeface="Cambria Math"/>
                                  </a:rPr>
                                  <m:t>=</m:t>
                                </m:r>
                                <m:f>
                                  <m:fPr>
                                    <m:ctrlPr>
                                      <a:rPr lang="en-US" sz="1600" i="1">
                                        <a:effectLst/>
                                        <a:latin typeface="Cambria Math"/>
                                      </a:rPr>
                                    </m:ctrlPr>
                                  </m:fPr>
                                  <m:num>
                                    <m:r>
                                      <a:rPr lang="en-US" sz="1600">
                                        <a:effectLst/>
                                        <a:latin typeface="Cambria Math"/>
                                      </a:rPr>
                                      <m:t>1</m:t>
                                    </m:r>
                                    <m:r>
                                      <m:rPr>
                                        <m:sty m:val="p"/>
                                      </m:rPr>
                                      <a:rPr lang="en-US" sz="1600">
                                        <a:effectLst/>
                                        <a:latin typeface="Cambria Math"/>
                                      </a:rPr>
                                      <m:t>MHz</m:t>
                                    </m:r>
                                  </m:num>
                                  <m:den>
                                    <m:r>
                                      <a:rPr lang="en-US" sz="1600">
                                        <a:effectLst/>
                                        <a:latin typeface="Cambria Math"/>
                                      </a:rPr>
                                      <m:t>16</m:t>
                                    </m:r>
                                  </m:den>
                                </m:f>
                                <m:r>
                                  <a:rPr lang="en-US" sz="1600">
                                    <a:effectLst/>
                                    <a:latin typeface="Cambria Math"/>
                                  </a:rPr>
                                  <m:t>=62.5</m:t>
                                </m:r>
                                <m:r>
                                  <a:rPr lang="en-US" sz="1600">
                                    <a:effectLst/>
                                    <a:latin typeface="Cambria Math"/>
                                  </a:rPr>
                                  <m:t>𝑘𝐻𝑧</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Frequency Resolution</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r>
                                  <a:rPr lang="en-US" sz="1600">
                                    <a:effectLst/>
                                    <a:latin typeface="Cambria Math"/>
                                  </a:rPr>
                                  <m:t>∆</m:t>
                                </m:r>
                                <m:r>
                                  <m:rPr>
                                    <m:sty m:val="p"/>
                                  </m:rPr>
                                  <a:rPr lang="en-US" sz="1600">
                                    <a:effectLst/>
                                    <a:latin typeface="Cambria Math"/>
                                  </a:rPr>
                                  <m:t>t</m:t>
                                </m:r>
                                <m:r>
                                  <a:rPr lang="en-US" sz="1600">
                                    <a:effectLst/>
                                    <a:latin typeface="Cambria Math"/>
                                  </a:rPr>
                                  <m:t>=</m:t>
                                </m:r>
                                <m:f>
                                  <m:fPr>
                                    <m:ctrlPr>
                                      <a:rPr lang="en-US" sz="1600" i="1">
                                        <a:effectLst/>
                                        <a:latin typeface="Cambria Math"/>
                                      </a:rPr>
                                    </m:ctrlPr>
                                  </m:fPr>
                                  <m:num>
                                    <m:r>
                                      <a:rPr lang="en-US" sz="1600">
                                        <a:effectLst/>
                                        <a:latin typeface="Cambria Math"/>
                                      </a:rPr>
                                      <m:t>1</m:t>
                                    </m:r>
                                  </m:num>
                                  <m:den>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den>
                                </m:f>
                                <m:r>
                                  <a:rPr lang="en-US" sz="1600">
                                    <a:effectLst/>
                                    <a:latin typeface="Cambria Math"/>
                                  </a:rPr>
                                  <m:t>=</m:t>
                                </m:r>
                                <m:f>
                                  <m:fPr>
                                    <m:ctrlPr>
                                      <a:rPr lang="en-US" sz="1600" i="1">
                                        <a:effectLst/>
                                        <a:latin typeface="Cambria Math"/>
                                      </a:rPr>
                                    </m:ctrlPr>
                                  </m:fPr>
                                  <m:num>
                                    <m:r>
                                      <a:rPr lang="en-US" sz="1600">
                                        <a:effectLst/>
                                        <a:latin typeface="Cambria Math"/>
                                      </a:rPr>
                                      <m:t>1</m:t>
                                    </m:r>
                                  </m:num>
                                  <m:den>
                                    <m:r>
                                      <a:rPr lang="en-US" sz="1600">
                                        <a:effectLst/>
                                        <a:latin typeface="Cambria Math"/>
                                      </a:rPr>
                                      <m:t>1</m:t>
                                    </m:r>
                                    <m:r>
                                      <m:rPr>
                                        <m:sty m:val="p"/>
                                      </m:rPr>
                                      <a:rPr lang="en-US" sz="1600">
                                        <a:effectLst/>
                                        <a:latin typeface="Cambria Math"/>
                                      </a:rPr>
                                      <m:t>MHz</m:t>
                                    </m:r>
                                  </m:den>
                                </m:f>
                                <m:r>
                                  <a:rPr lang="en-US" sz="1600">
                                    <a:effectLst/>
                                    <a:latin typeface="Cambria Math"/>
                                  </a:rPr>
                                  <m:t>=1</m:t>
                                </m:r>
                                <m:r>
                                  <a:rPr lang="en-US" sz="1600">
                                    <a:effectLst/>
                                    <a:latin typeface="Cambria Math"/>
                                  </a:rPr>
                                  <m:t>𝜇</m:t>
                                </m:r>
                                <m:r>
                                  <a:rPr lang="en-US" sz="1600">
                                    <a:effectLst/>
                                    <a:latin typeface="Cambria Math"/>
                                  </a:rPr>
                                  <m:t>𝑠</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Sampling time</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r>
                                  <a:rPr lang="en-US" sz="1600">
                                    <a:effectLst/>
                                    <a:latin typeface="Cambria Math"/>
                                  </a:rPr>
                                  <m:t>=125</m:t>
                                </m:r>
                                <m:r>
                                  <a:rPr lang="en-US" sz="1600">
                                    <a:effectLst/>
                                    <a:latin typeface="Cambria Math"/>
                                  </a:rPr>
                                  <m:t>𝑘𝐻𝑧</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Input signal</a:t>
                          </a:r>
                          <a:endParaRPr lang="en-US" sz="1600">
                            <a:effectLst/>
                            <a:latin typeface="Calibri"/>
                            <a:ea typeface="Calibri"/>
                            <a:cs typeface="Times New Roman"/>
                          </a:endParaRPr>
                        </a:p>
                      </a:txBody>
                      <a:tcPr marL="68580" marR="68580" marT="0" marB="0" anchor="ctr"/>
                    </a:tc>
                  </a:tr>
                  <a:tr h="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k</m:t>
                                    </m:r>
                                  </m:e>
                                  <m:sub>
                                    <m:r>
                                      <a:rPr lang="en-US" sz="1600">
                                        <a:effectLst/>
                                        <a:latin typeface="Cambria Math"/>
                                      </a:rPr>
                                      <m:t>𝑓</m:t>
                                    </m:r>
                                  </m:sub>
                                </m:sSub>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num>
                                  <m:den>
                                    <m:r>
                                      <a:rPr lang="en-US" sz="1600">
                                        <a:effectLst/>
                                        <a:latin typeface="Cambria Math"/>
                                      </a:rPr>
                                      <m:t>∆</m:t>
                                    </m:r>
                                    <m:r>
                                      <m:rPr>
                                        <m:sty m:val="p"/>
                                      </m:rPr>
                                      <a:rPr lang="en-US" sz="1600">
                                        <a:effectLst/>
                                        <a:latin typeface="Cambria Math"/>
                                      </a:rPr>
                                      <m:t>f</m:t>
                                    </m:r>
                                  </m:den>
                                </m:f>
                                <m:r>
                                  <a:rPr lang="en-US" sz="1600">
                                    <a:effectLst/>
                                    <a:latin typeface="Cambria Math"/>
                                  </a:rPr>
                                  <m:t>=</m:t>
                                </m:r>
                                <m:f>
                                  <m:fPr>
                                    <m:ctrlPr>
                                      <a:rPr lang="en-US" sz="1600" i="1">
                                        <a:effectLst/>
                                        <a:latin typeface="Cambria Math"/>
                                      </a:rPr>
                                    </m:ctrlPr>
                                  </m:fPr>
                                  <m:num>
                                    <m:r>
                                      <a:rPr lang="en-US" sz="1600">
                                        <a:effectLst/>
                                        <a:latin typeface="Cambria Math"/>
                                      </a:rPr>
                                      <m:t>125</m:t>
                                    </m:r>
                                    <m:r>
                                      <a:rPr lang="en-US" sz="1600">
                                        <a:effectLst/>
                                        <a:latin typeface="Cambria Math"/>
                                      </a:rPr>
                                      <m:t>𝑘𝐻𝑧</m:t>
                                    </m:r>
                                  </m:num>
                                  <m:den>
                                    <m:r>
                                      <a:rPr lang="en-US" sz="1600">
                                        <a:effectLst/>
                                        <a:latin typeface="Cambria Math"/>
                                      </a:rPr>
                                      <m:t>62.5</m:t>
                                    </m:r>
                                    <m:r>
                                      <a:rPr lang="en-US" sz="1600">
                                        <a:effectLst/>
                                        <a:latin typeface="Cambria Math"/>
                                      </a:rPr>
                                      <m:t>𝑘𝐻𝑧</m:t>
                                    </m:r>
                                  </m:den>
                                </m:f>
                                <m:r>
                                  <a:rPr lang="en-US" sz="1600">
                                    <a:effectLst/>
                                    <a:latin typeface="Cambria Math"/>
                                  </a:rPr>
                                  <m:t>=2.0</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423735263"/>
                  </p:ext>
                </p:extLst>
              </p:nvPr>
            </p:nvGraphicFramePr>
            <p:xfrm>
              <a:off x="8305800" y="1828800"/>
              <a:ext cx="5715000" cy="3387217"/>
            </p:xfrm>
            <a:graphic>
              <a:graphicData uri="http://schemas.openxmlformats.org/drawingml/2006/table">
                <a:tbl>
                  <a:tblPr firstRow="1" firstCol="1" bandRow="1">
                    <a:tableStyleId>{2D5ABB26-0587-4C30-8999-92F81FD0307C}</a:tableStyleId>
                  </a:tblPr>
                  <a:tblGrid>
                    <a:gridCol w="3454320"/>
                    <a:gridCol w="2260680"/>
                  </a:tblGrid>
                  <a:tr h="490728">
                    <a:tc>
                      <a:txBody>
                        <a:bodyPr/>
                        <a:lstStyle/>
                        <a:p>
                          <a:pPr marL="0" marR="0">
                            <a:lnSpc>
                              <a:spcPct val="115000"/>
                            </a:lnSpc>
                            <a:spcBef>
                              <a:spcPts val="0"/>
                            </a:spcBef>
                            <a:spcAft>
                              <a:spcPts val="0"/>
                            </a:spcAft>
                          </a:pPr>
                          <a:r>
                            <a:rPr lang="en-US" sz="2800" b="1" dirty="0">
                              <a:solidFill>
                                <a:srgbClr val="FF0000"/>
                              </a:solidFill>
                              <a:effectLst/>
                            </a:rPr>
                            <a:t>Example FFT</a:t>
                          </a:r>
                          <a:endParaRPr lang="en-US" sz="16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 </a:t>
                          </a:r>
                          <a:endParaRPr lang="en-US" sz="1600">
                            <a:effectLst/>
                            <a:latin typeface="Calibri"/>
                            <a:ea typeface="Calibri"/>
                            <a:cs typeface="Times New Roman"/>
                          </a:endParaRPr>
                        </a:p>
                      </a:txBody>
                      <a:tcPr marL="68580" marR="68580" marT="0" marB="0" anchor="ctr"/>
                    </a:tc>
                  </a:tr>
                  <a:tr h="280416">
                    <a:tc>
                      <a:txBody>
                        <a:bodyPr/>
                        <a:lstStyle/>
                        <a:p>
                          <a:endParaRPr lang="en-US"/>
                        </a:p>
                      </a:txBody>
                      <a:tcPr marL="68580" marR="68580" marT="0" marB="0" anchor="ctr">
                        <a:blipFill rotWithShape="1">
                          <a:blip r:embed="rId6"/>
                          <a:stretch>
                            <a:fillRect l="-177" t="-206522" r="-65548" b="-969565"/>
                          </a:stretch>
                        </a:blipFill>
                      </a:tcPr>
                    </a:tc>
                    <a:tc>
                      <a:txBody>
                        <a:bodyPr/>
                        <a:lstStyle/>
                        <a:p>
                          <a:pPr marL="0" marR="0">
                            <a:lnSpc>
                              <a:spcPct val="115000"/>
                            </a:lnSpc>
                            <a:spcBef>
                              <a:spcPts val="0"/>
                            </a:spcBef>
                            <a:spcAft>
                              <a:spcPts val="0"/>
                            </a:spcAft>
                          </a:pPr>
                          <a:r>
                            <a:rPr lang="en-US" sz="1600">
                              <a:effectLst/>
                            </a:rPr>
                            <a:t>Sampling Rate</a:t>
                          </a:r>
                          <a:endParaRPr lang="en-US" sz="1600">
                            <a:effectLst/>
                            <a:latin typeface="Calibri"/>
                            <a:ea typeface="Calibri"/>
                            <a:cs typeface="Times New Roman"/>
                          </a:endParaRPr>
                        </a:p>
                      </a:txBody>
                      <a:tcPr marL="68580" marR="68580" marT="0" marB="0" anchor="ctr"/>
                    </a:tc>
                  </a:tr>
                  <a:tr h="305562">
                    <a:tc>
                      <a:txBody>
                        <a:bodyPr/>
                        <a:lstStyle/>
                        <a:p>
                          <a:endParaRPr lang="en-US"/>
                        </a:p>
                      </a:txBody>
                      <a:tcPr marL="68580" marR="68580" marT="0" marB="0" anchor="ctr">
                        <a:blipFill rotWithShape="1">
                          <a:blip r:embed="rId6"/>
                          <a:stretch>
                            <a:fillRect l="-177" t="-282000" r="-65548" b="-792000"/>
                          </a:stretch>
                        </a:blipFill>
                      </a:tcP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614807">
                    <a:tc>
                      <a:txBody>
                        <a:bodyPr/>
                        <a:lstStyle/>
                        <a:p>
                          <a:endParaRPr lang="en-US"/>
                        </a:p>
                      </a:txBody>
                      <a:tcPr marL="68580" marR="68580" marT="0" marB="0" anchor="ctr">
                        <a:blipFill rotWithShape="1">
                          <a:blip r:embed="rId6"/>
                          <a:stretch>
                            <a:fillRect l="-177" t="-189109" r="-65548" b="-292079"/>
                          </a:stretch>
                        </a:blipFill>
                      </a:tcPr>
                    </a:tc>
                    <a:tc>
                      <a:txBody>
                        <a:bodyPr/>
                        <a:lstStyle/>
                        <a:p>
                          <a:pPr marL="0" marR="0">
                            <a:lnSpc>
                              <a:spcPct val="115000"/>
                            </a:lnSpc>
                            <a:spcBef>
                              <a:spcPts val="0"/>
                            </a:spcBef>
                            <a:spcAft>
                              <a:spcPts val="0"/>
                            </a:spcAft>
                          </a:pPr>
                          <a:r>
                            <a:rPr lang="en-US" sz="1600">
                              <a:effectLst/>
                            </a:rPr>
                            <a:t>Frequency Resolution</a:t>
                          </a:r>
                          <a:endParaRPr lang="en-US" sz="1600">
                            <a:effectLst/>
                            <a:latin typeface="Calibri"/>
                            <a:ea typeface="Calibri"/>
                            <a:cs typeface="Times New Roman"/>
                          </a:endParaRPr>
                        </a:p>
                      </a:txBody>
                      <a:tcPr marL="68580" marR="68580" marT="0" marB="0" anchor="ctr"/>
                    </a:tc>
                  </a:tr>
                  <a:tr h="574040">
                    <a:tc>
                      <a:txBody>
                        <a:bodyPr/>
                        <a:lstStyle/>
                        <a:p>
                          <a:endParaRPr lang="en-US"/>
                        </a:p>
                      </a:txBody>
                      <a:tcPr marL="68580" marR="68580" marT="0" marB="0" anchor="ctr">
                        <a:blipFill rotWithShape="1">
                          <a:blip r:embed="rId6"/>
                          <a:stretch>
                            <a:fillRect l="-177" t="-310638" r="-65548" b="-213830"/>
                          </a:stretch>
                        </a:blipFill>
                      </a:tcPr>
                    </a:tc>
                    <a:tc>
                      <a:txBody>
                        <a:bodyPr/>
                        <a:lstStyle/>
                        <a:p>
                          <a:pPr marL="0" marR="0">
                            <a:lnSpc>
                              <a:spcPct val="115000"/>
                            </a:lnSpc>
                            <a:spcBef>
                              <a:spcPts val="0"/>
                            </a:spcBef>
                            <a:spcAft>
                              <a:spcPts val="0"/>
                            </a:spcAft>
                          </a:pPr>
                          <a:r>
                            <a:rPr lang="en-US" sz="1600">
                              <a:effectLst/>
                            </a:rPr>
                            <a:t>Sampling time</a:t>
                          </a:r>
                          <a:endParaRPr lang="en-US" sz="1600">
                            <a:effectLst/>
                            <a:latin typeface="Calibri"/>
                            <a:ea typeface="Calibri"/>
                            <a:cs typeface="Times New Roman"/>
                          </a:endParaRPr>
                        </a:p>
                      </a:txBody>
                      <a:tcPr marL="68580" marR="68580" marT="0" marB="0" anchor="ctr"/>
                    </a:tc>
                  </a:tr>
                  <a:tr h="280416">
                    <a:tc>
                      <a:txBody>
                        <a:bodyPr/>
                        <a:lstStyle/>
                        <a:p>
                          <a:endParaRPr lang="en-US"/>
                        </a:p>
                      </a:txBody>
                      <a:tcPr marL="68580" marR="68580" marT="0" marB="0" anchor="ctr">
                        <a:blipFill rotWithShape="1">
                          <a:blip r:embed="rId6"/>
                          <a:stretch>
                            <a:fillRect l="-177" t="-839130" r="-65548" b="-336957"/>
                          </a:stretch>
                        </a:blipFill>
                      </a:tcPr>
                    </a:tc>
                    <a:tc>
                      <a:txBody>
                        <a:bodyPr/>
                        <a:lstStyle/>
                        <a:p>
                          <a:pPr marL="0" marR="0">
                            <a:lnSpc>
                              <a:spcPct val="115000"/>
                            </a:lnSpc>
                            <a:spcBef>
                              <a:spcPts val="0"/>
                            </a:spcBef>
                            <a:spcAft>
                              <a:spcPts val="0"/>
                            </a:spcAft>
                          </a:pPr>
                          <a:r>
                            <a:rPr lang="en-US" sz="1600">
                              <a:effectLst/>
                            </a:rPr>
                            <a:t>Input signal</a:t>
                          </a:r>
                          <a:endParaRPr lang="en-US" sz="1600">
                            <a:effectLst/>
                            <a:latin typeface="Calibri"/>
                            <a:ea typeface="Calibri"/>
                            <a:cs typeface="Times New Roman"/>
                          </a:endParaRPr>
                        </a:p>
                      </a:txBody>
                      <a:tcPr marL="68580" marR="68580" marT="0" marB="0" anchor="ctr"/>
                    </a:tc>
                  </a:tr>
                  <a:tr h="841248">
                    <a:tc>
                      <a:txBody>
                        <a:bodyPr/>
                        <a:lstStyle/>
                        <a:p>
                          <a:endParaRPr lang="en-US"/>
                        </a:p>
                      </a:txBody>
                      <a:tcPr marL="68580" marR="68580" marT="0" marB="0" anchor="ctr">
                        <a:blipFill rotWithShape="1">
                          <a:blip r:embed="rId6"/>
                          <a:stretch>
                            <a:fillRect l="-177" t="-313043" r="-65548" b="-12319"/>
                          </a:stretch>
                        </a:blipFill>
                      </a:tcP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Fallback>
      </mc:AlternateContent>
      <p:sp>
        <p:nvSpPr>
          <p:cNvPr id="5" name="Rectangle 702"/>
          <p:cNvSpPr>
            <a:spLocks noChangeArrowheads="1"/>
          </p:cNvSpPr>
          <p:nvPr/>
        </p:nvSpPr>
        <p:spPr bwMode="auto">
          <a:xfrm>
            <a:off x="5500688" y="3079750"/>
            <a:ext cx="1463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52510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FFT – Different Input Frequency</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6</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222006412"/>
              </p:ext>
            </p:extLst>
          </p:nvPr>
        </p:nvGraphicFramePr>
        <p:xfrm>
          <a:off x="256032" y="1408176"/>
          <a:ext cx="7318375" cy="5224463"/>
        </p:xfrm>
        <a:graphic>
          <a:graphicData uri="http://schemas.openxmlformats.org/presentationml/2006/ole">
            <mc:AlternateContent xmlns:mc="http://schemas.openxmlformats.org/markup-compatibility/2006">
              <mc:Choice xmlns:v="urn:schemas-microsoft-com:vml" Requires="v">
                <p:oleObj spid="_x0000_s92216" name="Visio" r:id="rId4" imgW="7318874" imgH="5224608" progId="Visio.Drawing.11">
                  <p:embed/>
                </p:oleObj>
              </mc:Choice>
              <mc:Fallback>
                <p:oleObj name="Visio" r:id="rId4" imgW="7318874" imgH="5224608" progId="Visio.Drawing.11">
                  <p:embed/>
                  <p:pic>
                    <p:nvPicPr>
                      <p:cNvPr id="0" name=""/>
                      <p:cNvPicPr/>
                      <p:nvPr/>
                    </p:nvPicPr>
                    <p:blipFill>
                      <a:blip r:embed="rId5"/>
                      <a:stretch>
                        <a:fillRect/>
                      </a:stretch>
                    </p:blipFill>
                    <p:spPr>
                      <a:xfrm>
                        <a:off x="256032" y="1408176"/>
                        <a:ext cx="7318375" cy="522446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954508642"/>
              </p:ext>
            </p:extLst>
          </p:nvPr>
        </p:nvGraphicFramePr>
        <p:xfrm>
          <a:off x="8229600" y="1828800"/>
          <a:ext cx="10358362" cy="3988732"/>
        </p:xfrm>
        <a:graphic>
          <a:graphicData uri="http://schemas.openxmlformats.org/presentationml/2006/ole">
            <mc:AlternateContent xmlns:mc="http://schemas.openxmlformats.org/markup-compatibility/2006">
              <mc:Choice xmlns:v="urn:schemas-microsoft-com:vml" Requires="v">
                <p:oleObj spid="_x0000_s92217" name="Document" r:id="rId6" imgW="6093154" imgH="2346313" progId="Word.Document.12">
                  <p:embed/>
                </p:oleObj>
              </mc:Choice>
              <mc:Fallback>
                <p:oleObj name="Document" r:id="rId6" imgW="6093154" imgH="2346313" progId="Word.Document.12">
                  <p:embed/>
                  <p:pic>
                    <p:nvPicPr>
                      <p:cNvPr id="0" name=""/>
                      <p:cNvPicPr/>
                      <p:nvPr/>
                    </p:nvPicPr>
                    <p:blipFill>
                      <a:blip r:embed="rId7"/>
                      <a:stretch>
                        <a:fillRect/>
                      </a:stretch>
                    </p:blipFill>
                    <p:spPr>
                      <a:xfrm>
                        <a:off x="8229600" y="1828800"/>
                        <a:ext cx="10358362" cy="3988732"/>
                      </a:xfrm>
                      <a:prstGeom prst="rect">
                        <a:avLst/>
                      </a:prstGeom>
                    </p:spPr>
                  </p:pic>
                </p:oleObj>
              </mc:Fallback>
            </mc:AlternateContent>
          </a:graphicData>
        </a:graphic>
      </p:graphicFrame>
      <p:sp>
        <p:nvSpPr>
          <p:cNvPr id="7" name="Rounded Rectangle 6"/>
          <p:cNvSpPr/>
          <p:nvPr/>
        </p:nvSpPr>
        <p:spPr>
          <a:xfrm>
            <a:off x="8001000" y="1645920"/>
            <a:ext cx="6492240" cy="385572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65454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FFT – </a:t>
            </a:r>
            <a:r>
              <a:rPr lang="en-US" dirty="0" smtClean="0"/>
              <a:t>Spectral Leakage</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7</a:t>
            </a:fld>
            <a:endParaRPr lang="en-US"/>
          </a:p>
        </p:txBody>
      </p:sp>
      <p:sp>
        <p:nvSpPr>
          <p:cNvPr id="6" name="Rounded Rectangle 5"/>
          <p:cNvSpPr/>
          <p:nvPr/>
        </p:nvSpPr>
        <p:spPr>
          <a:xfrm>
            <a:off x="7772400" y="1645920"/>
            <a:ext cx="6720840" cy="385572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307684897"/>
              </p:ext>
            </p:extLst>
          </p:nvPr>
        </p:nvGraphicFramePr>
        <p:xfrm>
          <a:off x="256032" y="1408176"/>
          <a:ext cx="7318375" cy="5224463"/>
        </p:xfrm>
        <a:graphic>
          <a:graphicData uri="http://schemas.openxmlformats.org/presentationml/2006/ole">
            <mc:AlternateContent xmlns:mc="http://schemas.openxmlformats.org/markup-compatibility/2006">
              <mc:Choice xmlns:v="urn:schemas-microsoft-com:vml" Requires="v">
                <p:oleObj spid="_x0000_s64133" name="Visio" r:id="rId4" imgW="7318874" imgH="5224608" progId="Visio.Drawing.11">
                  <p:embed/>
                </p:oleObj>
              </mc:Choice>
              <mc:Fallback>
                <p:oleObj name="Visio" r:id="rId4" imgW="7318874" imgH="5224608" progId="Visio.Drawing.11">
                  <p:embed/>
                  <p:pic>
                    <p:nvPicPr>
                      <p:cNvPr id="0" name="Picture 5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032" y="1408176"/>
                        <a:ext cx="7318375" cy="5224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2494202169"/>
                  </p:ext>
                </p:extLst>
              </p:nvPr>
            </p:nvGraphicFramePr>
            <p:xfrm>
              <a:off x="8077200" y="1828800"/>
              <a:ext cx="6096000" cy="3570340"/>
            </p:xfrm>
            <a:graphic>
              <a:graphicData uri="http://schemas.openxmlformats.org/drawingml/2006/table">
                <a:tbl>
                  <a:tblPr firstRow="1" firstCol="1" bandRow="1">
                    <a:tableStyleId>{2D5ABB26-0587-4C30-8999-92F81FD0307C}</a:tableStyleId>
                  </a:tblPr>
                  <a:tblGrid>
                    <a:gridCol w="3517632"/>
                    <a:gridCol w="2578368"/>
                  </a:tblGrid>
                  <a:tr h="401158">
                    <a:tc>
                      <a:txBody>
                        <a:bodyPr/>
                        <a:lstStyle/>
                        <a:p>
                          <a:pPr marL="0" marR="0">
                            <a:lnSpc>
                              <a:spcPct val="115000"/>
                            </a:lnSpc>
                            <a:spcBef>
                              <a:spcPts val="0"/>
                            </a:spcBef>
                            <a:spcAft>
                              <a:spcPts val="0"/>
                            </a:spcAft>
                          </a:pPr>
                          <a:r>
                            <a:rPr lang="en-US" sz="2800" b="1" dirty="0">
                              <a:solidFill>
                                <a:srgbClr val="FF0000"/>
                              </a:solidFill>
                              <a:effectLst/>
                            </a:rPr>
                            <a:t>Example FFT</a:t>
                          </a:r>
                          <a:endParaRPr lang="en-US" sz="16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 </a:t>
                          </a:r>
                          <a:endParaRPr lang="en-US" sz="1600">
                            <a:effectLst/>
                            <a:latin typeface="Calibri"/>
                            <a:ea typeface="Calibri"/>
                            <a:cs typeface="Times New Roman"/>
                          </a:endParaRPr>
                        </a:p>
                      </a:txBody>
                      <a:tcPr marL="68580" marR="68580" marT="0" marB="0" anchor="ctr"/>
                    </a:tc>
                  </a:tr>
                  <a:tr h="262031">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r>
                                  <a:rPr lang="en-US" sz="1600">
                                    <a:effectLst/>
                                    <a:latin typeface="Cambria Math"/>
                                  </a:rPr>
                                  <m:t>=1</m:t>
                                </m:r>
                                <m:r>
                                  <m:rPr>
                                    <m:sty m:val="p"/>
                                  </m:rPr>
                                  <a:rPr lang="en-US" sz="1600">
                                    <a:effectLst/>
                                    <a:latin typeface="Cambria Math"/>
                                  </a:rPr>
                                  <m:t>Msps</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Sampling Rate</a:t>
                          </a:r>
                          <a:endParaRPr lang="en-US" sz="1600" dirty="0">
                            <a:effectLst/>
                            <a:latin typeface="Calibri"/>
                            <a:ea typeface="Calibri"/>
                            <a:cs typeface="Times New Roman"/>
                          </a:endParaRPr>
                        </a:p>
                      </a:txBody>
                      <a:tcPr marL="68580" marR="68580" marT="0" marB="0" anchor="ctr"/>
                    </a:tc>
                  </a:tr>
                  <a:tr h="285420">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r>
                                  <a:rPr lang="en-US" sz="1600">
                                    <a:effectLst/>
                                    <a:latin typeface="Cambria Math"/>
                                  </a:rPr>
                                  <m:t>=16</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574465">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r>
                                  <a:rPr lang="en-US" sz="1600">
                                    <a:effectLst/>
                                    <a:latin typeface="Cambria Math"/>
                                  </a:rPr>
                                  <m:t>∆</m:t>
                                </m:r>
                                <m:r>
                                  <m:rPr>
                                    <m:sty m:val="p"/>
                                  </m:rPr>
                                  <a:rPr lang="en-US" sz="1600">
                                    <a:effectLst/>
                                    <a:latin typeface="Cambria Math"/>
                                  </a:rPr>
                                  <m:t>f</m:t>
                                </m:r>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num>
                                  <m:den>
                                    <m:sSub>
                                      <m:sSubPr>
                                        <m:ctrlPr>
                                          <a:rPr lang="en-US" sz="1600" i="1">
                                            <a:effectLst/>
                                            <a:latin typeface="Cambria Math"/>
                                          </a:rPr>
                                        </m:ctrlPr>
                                      </m:sSubPr>
                                      <m:e>
                                        <m:r>
                                          <m:rPr>
                                            <m:sty m:val="p"/>
                                          </m:rPr>
                                          <a:rPr lang="en-US" sz="1600">
                                            <a:effectLst/>
                                            <a:latin typeface="Cambria Math"/>
                                          </a:rPr>
                                          <m:t>N</m:t>
                                        </m:r>
                                      </m:e>
                                      <m:sub>
                                        <m:r>
                                          <a:rPr lang="en-US" sz="1600">
                                            <a:effectLst/>
                                            <a:latin typeface="Cambria Math"/>
                                          </a:rPr>
                                          <m:t>𝑠𝑎𝑚𝑝</m:t>
                                        </m:r>
                                      </m:sub>
                                    </m:sSub>
                                  </m:den>
                                </m:f>
                                <m:r>
                                  <a:rPr lang="en-US" sz="1600">
                                    <a:effectLst/>
                                    <a:latin typeface="Cambria Math"/>
                                  </a:rPr>
                                  <m:t>=</m:t>
                                </m:r>
                                <m:f>
                                  <m:fPr>
                                    <m:ctrlPr>
                                      <a:rPr lang="en-US" sz="1600" i="1">
                                        <a:effectLst/>
                                        <a:latin typeface="Cambria Math"/>
                                      </a:rPr>
                                    </m:ctrlPr>
                                  </m:fPr>
                                  <m:num>
                                    <m:r>
                                      <a:rPr lang="en-US" sz="1600">
                                        <a:effectLst/>
                                        <a:latin typeface="Cambria Math"/>
                                      </a:rPr>
                                      <m:t>1</m:t>
                                    </m:r>
                                    <m:r>
                                      <m:rPr>
                                        <m:sty m:val="p"/>
                                      </m:rPr>
                                      <a:rPr lang="en-US" sz="1600">
                                        <a:effectLst/>
                                        <a:latin typeface="Cambria Math"/>
                                      </a:rPr>
                                      <m:t>Msps</m:t>
                                    </m:r>
                                  </m:num>
                                  <m:den>
                                    <m:r>
                                      <a:rPr lang="en-US" sz="1600">
                                        <a:effectLst/>
                                        <a:latin typeface="Cambria Math"/>
                                      </a:rPr>
                                      <m:t>16</m:t>
                                    </m:r>
                                  </m:den>
                                </m:f>
                                <m:r>
                                  <a:rPr lang="en-US" sz="1600">
                                    <a:effectLst/>
                                    <a:latin typeface="Cambria Math"/>
                                  </a:rPr>
                                  <m:t>=62.5</m:t>
                                </m:r>
                                <m:r>
                                  <a:rPr lang="en-US" sz="1600">
                                    <a:effectLst/>
                                    <a:latin typeface="Cambria Math"/>
                                  </a:rPr>
                                  <m:t>𝑘𝑠𝑝𝑠</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Frequency Resolution</a:t>
                          </a:r>
                          <a:endParaRPr lang="en-US" sz="1600">
                            <a:effectLst/>
                            <a:latin typeface="Calibri"/>
                            <a:ea typeface="Calibri"/>
                            <a:cs typeface="Times New Roman"/>
                          </a:endParaRPr>
                        </a:p>
                      </a:txBody>
                      <a:tcPr marL="68580" marR="68580" marT="0" marB="0" anchor="ctr"/>
                    </a:tc>
                  </a:tr>
                  <a:tr h="536403">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r>
                                  <a:rPr lang="en-US" sz="1600">
                                    <a:effectLst/>
                                    <a:latin typeface="Cambria Math"/>
                                  </a:rPr>
                                  <m:t>∆</m:t>
                                </m:r>
                                <m:r>
                                  <m:rPr>
                                    <m:sty m:val="p"/>
                                  </m:rPr>
                                  <a:rPr lang="en-US" sz="1600">
                                    <a:effectLst/>
                                    <a:latin typeface="Cambria Math"/>
                                  </a:rPr>
                                  <m:t>t</m:t>
                                </m:r>
                                <m:r>
                                  <a:rPr lang="en-US" sz="1600">
                                    <a:effectLst/>
                                    <a:latin typeface="Cambria Math"/>
                                  </a:rPr>
                                  <m:t>=</m:t>
                                </m:r>
                                <m:f>
                                  <m:fPr>
                                    <m:ctrlPr>
                                      <a:rPr lang="en-US" sz="1600" i="1">
                                        <a:effectLst/>
                                        <a:latin typeface="Cambria Math"/>
                                      </a:rPr>
                                    </m:ctrlPr>
                                  </m:fPr>
                                  <m:num>
                                    <m:r>
                                      <a:rPr lang="en-US" sz="1600">
                                        <a:effectLst/>
                                        <a:latin typeface="Cambria Math"/>
                                      </a:rPr>
                                      <m:t>1</m:t>
                                    </m:r>
                                  </m:num>
                                  <m:den>
                                    <m:sSub>
                                      <m:sSubPr>
                                        <m:ctrlPr>
                                          <a:rPr lang="en-US" sz="1600" i="1">
                                            <a:effectLst/>
                                            <a:latin typeface="Cambria Math"/>
                                          </a:rPr>
                                        </m:ctrlPr>
                                      </m:sSubPr>
                                      <m:e>
                                        <m:r>
                                          <m:rPr>
                                            <m:sty m:val="p"/>
                                          </m:rPr>
                                          <a:rPr lang="en-US" sz="1600">
                                            <a:effectLst/>
                                            <a:latin typeface="Cambria Math"/>
                                          </a:rPr>
                                          <m:t>f</m:t>
                                        </m:r>
                                      </m:e>
                                      <m:sub>
                                        <m:r>
                                          <m:rPr>
                                            <m:sty m:val="p"/>
                                          </m:rPr>
                                          <a:rPr lang="en-US" sz="1600">
                                            <a:effectLst/>
                                            <a:latin typeface="Cambria Math"/>
                                          </a:rPr>
                                          <m:t>s</m:t>
                                        </m:r>
                                      </m:sub>
                                    </m:sSub>
                                  </m:den>
                                </m:f>
                                <m:r>
                                  <a:rPr lang="en-US" sz="1600">
                                    <a:effectLst/>
                                    <a:latin typeface="Cambria Math"/>
                                  </a:rPr>
                                  <m:t>=</m:t>
                                </m:r>
                                <m:f>
                                  <m:fPr>
                                    <m:ctrlPr>
                                      <a:rPr lang="en-US" sz="1600" i="1">
                                        <a:effectLst/>
                                        <a:latin typeface="Cambria Math"/>
                                      </a:rPr>
                                    </m:ctrlPr>
                                  </m:fPr>
                                  <m:num>
                                    <m:r>
                                      <a:rPr lang="en-US" sz="1600">
                                        <a:effectLst/>
                                        <a:latin typeface="Cambria Math"/>
                                      </a:rPr>
                                      <m:t>1</m:t>
                                    </m:r>
                                  </m:num>
                                  <m:den>
                                    <m:r>
                                      <a:rPr lang="en-US" sz="1600">
                                        <a:effectLst/>
                                        <a:latin typeface="Cambria Math"/>
                                      </a:rPr>
                                      <m:t>1</m:t>
                                    </m:r>
                                    <m:r>
                                      <m:rPr>
                                        <m:sty m:val="p"/>
                                      </m:rPr>
                                      <a:rPr lang="en-US" sz="1600">
                                        <a:effectLst/>
                                        <a:latin typeface="Cambria Math"/>
                                      </a:rPr>
                                      <m:t>Msps</m:t>
                                    </m:r>
                                  </m:den>
                                </m:f>
                                <m:r>
                                  <a:rPr lang="en-US" sz="1600">
                                    <a:effectLst/>
                                    <a:latin typeface="Cambria Math"/>
                                  </a:rPr>
                                  <m:t>=1</m:t>
                                </m:r>
                                <m:r>
                                  <a:rPr lang="en-US" sz="1600">
                                    <a:effectLst/>
                                    <a:latin typeface="Cambria Math"/>
                                  </a:rPr>
                                  <m:t>𝜇</m:t>
                                </m:r>
                                <m:r>
                                  <a:rPr lang="en-US" sz="1600">
                                    <a:effectLst/>
                                    <a:latin typeface="Cambria Math"/>
                                  </a:rPr>
                                  <m:t>𝑠</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Sampling time</a:t>
                          </a:r>
                          <a:endParaRPr lang="en-US" sz="1600" dirty="0">
                            <a:effectLst/>
                            <a:latin typeface="Calibri"/>
                            <a:ea typeface="Calibri"/>
                            <a:cs typeface="Times New Roman"/>
                          </a:endParaRPr>
                        </a:p>
                      </a:txBody>
                      <a:tcPr marL="68580" marR="68580" marT="0" marB="0" anchor="ctr"/>
                    </a:tc>
                  </a:tr>
                  <a:tr h="262031">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r>
                                  <a:rPr lang="en-US" sz="1600">
                                    <a:effectLst/>
                                    <a:latin typeface="Cambria Math"/>
                                  </a:rPr>
                                  <m:t>=180</m:t>
                                </m:r>
                                <m:r>
                                  <a:rPr lang="en-US" sz="1600">
                                    <a:effectLst/>
                                    <a:latin typeface="Cambria Math"/>
                                  </a:rPr>
                                  <m:t>𝑘𝐻𝑧</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Input signal</a:t>
                          </a:r>
                          <a:endParaRPr lang="en-US" sz="1600" dirty="0">
                            <a:effectLst/>
                            <a:latin typeface="Calibri"/>
                            <a:ea typeface="Calibri"/>
                            <a:cs typeface="Times New Roman"/>
                          </a:endParaRPr>
                        </a:p>
                      </a:txBody>
                      <a:tcPr marL="68580" marR="68580" marT="0" marB="0" anchor="ctr"/>
                    </a:tc>
                  </a:tr>
                  <a:tr h="1031292">
                    <a:tc>
                      <a:txBody>
                        <a:bodyPr/>
                        <a:lstStyle/>
                        <a:p>
                          <a:pPr marL="0" marR="0">
                            <a:lnSpc>
                              <a:spcPct val="115000"/>
                            </a:lnSpc>
                            <a:spcBef>
                              <a:spcPts val="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m:rPr>
                                        <m:sty m:val="p"/>
                                      </m:rPr>
                                      <a:rPr lang="en-US" sz="1600">
                                        <a:effectLst/>
                                        <a:latin typeface="Cambria Math"/>
                                      </a:rPr>
                                      <m:t>k</m:t>
                                    </m:r>
                                  </m:e>
                                  <m:sub>
                                    <m:r>
                                      <a:rPr lang="en-US" sz="1600">
                                        <a:effectLst/>
                                        <a:latin typeface="Cambria Math"/>
                                      </a:rPr>
                                      <m:t>𝑓</m:t>
                                    </m:r>
                                  </m:sub>
                                </m:sSub>
                                <m:r>
                                  <a:rPr lang="en-US" sz="1600">
                                    <a:effectLst/>
                                    <a:latin typeface="Cambria Math"/>
                                  </a:rPr>
                                  <m:t>=</m:t>
                                </m:r>
                                <m:f>
                                  <m:fPr>
                                    <m:ctrlPr>
                                      <a:rPr lang="en-US" sz="1600" i="1">
                                        <a:effectLst/>
                                        <a:latin typeface="Cambria Math"/>
                                      </a:rPr>
                                    </m:ctrlPr>
                                  </m:fPr>
                                  <m:num>
                                    <m:sSub>
                                      <m:sSubPr>
                                        <m:ctrlPr>
                                          <a:rPr lang="en-US" sz="1600" i="1">
                                            <a:effectLst/>
                                            <a:latin typeface="Cambria Math"/>
                                          </a:rPr>
                                        </m:ctrlPr>
                                      </m:sSubPr>
                                      <m:e>
                                        <m:r>
                                          <m:rPr>
                                            <m:sty m:val="p"/>
                                          </m:rPr>
                                          <a:rPr lang="en-US" sz="1600">
                                            <a:effectLst/>
                                            <a:latin typeface="Cambria Math"/>
                                          </a:rPr>
                                          <m:t>f</m:t>
                                        </m:r>
                                      </m:e>
                                      <m:sub>
                                        <m:r>
                                          <a:rPr lang="en-US" sz="1600">
                                            <a:effectLst/>
                                            <a:latin typeface="Cambria Math"/>
                                          </a:rPr>
                                          <m:t>𝑖𝑛</m:t>
                                        </m:r>
                                      </m:sub>
                                    </m:sSub>
                                  </m:num>
                                  <m:den>
                                    <m:r>
                                      <a:rPr lang="en-US" sz="1600">
                                        <a:effectLst/>
                                        <a:latin typeface="Cambria Math"/>
                                      </a:rPr>
                                      <m:t>∆</m:t>
                                    </m:r>
                                    <m:r>
                                      <m:rPr>
                                        <m:sty m:val="p"/>
                                      </m:rPr>
                                      <a:rPr lang="en-US" sz="1600">
                                        <a:effectLst/>
                                        <a:latin typeface="Cambria Math"/>
                                      </a:rPr>
                                      <m:t>f</m:t>
                                    </m:r>
                                  </m:den>
                                </m:f>
                                <m:r>
                                  <a:rPr lang="en-US" sz="1600">
                                    <a:effectLst/>
                                    <a:latin typeface="Cambria Math"/>
                                  </a:rPr>
                                  <m:t>=</m:t>
                                </m:r>
                                <m:f>
                                  <m:fPr>
                                    <m:ctrlPr>
                                      <a:rPr lang="en-US" sz="1600" i="1">
                                        <a:effectLst/>
                                        <a:latin typeface="Cambria Math"/>
                                      </a:rPr>
                                    </m:ctrlPr>
                                  </m:fPr>
                                  <m:num>
                                    <m:r>
                                      <a:rPr lang="en-US" sz="1600">
                                        <a:effectLst/>
                                        <a:latin typeface="Cambria Math"/>
                                      </a:rPr>
                                      <m:t>180</m:t>
                                    </m:r>
                                    <m:r>
                                      <a:rPr lang="en-US" sz="1600">
                                        <a:effectLst/>
                                        <a:latin typeface="Cambria Math"/>
                                      </a:rPr>
                                      <m:t>𝑘𝐻𝑧</m:t>
                                    </m:r>
                                  </m:num>
                                  <m:den>
                                    <m:r>
                                      <a:rPr lang="en-US" sz="1600">
                                        <a:effectLst/>
                                        <a:latin typeface="Cambria Math"/>
                                      </a:rPr>
                                      <m:t>62.5</m:t>
                                    </m:r>
                                    <m:r>
                                      <a:rPr lang="en-US" sz="1600">
                                        <a:effectLst/>
                                        <a:latin typeface="Cambria Math"/>
                                      </a:rPr>
                                      <m:t>𝑘𝑠𝑝𝑠</m:t>
                                    </m:r>
                                  </m:den>
                                </m:f>
                                <m:r>
                                  <a:rPr lang="en-US" sz="1600">
                                    <a:effectLst/>
                                    <a:latin typeface="Cambria Math"/>
                                  </a:rPr>
                                  <m:t>=2.88</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NOT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2494202169"/>
                  </p:ext>
                </p:extLst>
              </p:nvPr>
            </p:nvGraphicFramePr>
            <p:xfrm>
              <a:off x="8077200" y="1828800"/>
              <a:ext cx="6096000" cy="3570340"/>
            </p:xfrm>
            <a:graphic>
              <a:graphicData uri="http://schemas.openxmlformats.org/drawingml/2006/table">
                <a:tbl>
                  <a:tblPr firstRow="1" firstCol="1" bandRow="1">
                    <a:tableStyleId>{2D5ABB26-0587-4C30-8999-92F81FD0307C}</a:tableStyleId>
                  </a:tblPr>
                  <a:tblGrid>
                    <a:gridCol w="3517632"/>
                    <a:gridCol w="2578368"/>
                  </a:tblGrid>
                  <a:tr h="490728">
                    <a:tc>
                      <a:txBody>
                        <a:bodyPr/>
                        <a:lstStyle/>
                        <a:p>
                          <a:pPr marL="0" marR="0">
                            <a:lnSpc>
                              <a:spcPct val="115000"/>
                            </a:lnSpc>
                            <a:spcBef>
                              <a:spcPts val="0"/>
                            </a:spcBef>
                            <a:spcAft>
                              <a:spcPts val="0"/>
                            </a:spcAft>
                          </a:pPr>
                          <a:r>
                            <a:rPr lang="en-US" sz="2800" b="1" dirty="0">
                              <a:solidFill>
                                <a:srgbClr val="FF0000"/>
                              </a:solidFill>
                              <a:effectLst/>
                            </a:rPr>
                            <a:t>Example FFT</a:t>
                          </a:r>
                          <a:endParaRPr lang="en-US" sz="1600" b="1" dirty="0">
                            <a:solidFill>
                              <a:srgbClr val="FF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 </a:t>
                          </a:r>
                          <a:endParaRPr lang="en-US" sz="1600">
                            <a:effectLst/>
                            <a:latin typeface="Calibri"/>
                            <a:ea typeface="Calibri"/>
                            <a:cs typeface="Times New Roman"/>
                          </a:endParaRPr>
                        </a:p>
                      </a:txBody>
                      <a:tcPr marL="68580" marR="68580" marT="0" marB="0" anchor="ctr"/>
                    </a:tc>
                  </a:tr>
                  <a:tr h="280416">
                    <a:tc>
                      <a:txBody>
                        <a:bodyPr/>
                        <a:lstStyle/>
                        <a:p>
                          <a:endParaRPr lang="en-US"/>
                        </a:p>
                      </a:txBody>
                      <a:tcPr marL="68580" marR="68580" marT="0" marB="0" anchor="ctr">
                        <a:blipFill rotWithShape="1">
                          <a:blip r:embed="rId6"/>
                          <a:stretch>
                            <a:fillRect t="-206522" r="-73310" b="-1002174"/>
                          </a:stretch>
                        </a:blipFill>
                      </a:tcPr>
                    </a:tc>
                    <a:tc>
                      <a:txBody>
                        <a:bodyPr/>
                        <a:lstStyle/>
                        <a:p>
                          <a:pPr marL="0" marR="0">
                            <a:lnSpc>
                              <a:spcPct val="115000"/>
                            </a:lnSpc>
                            <a:spcBef>
                              <a:spcPts val="0"/>
                            </a:spcBef>
                            <a:spcAft>
                              <a:spcPts val="0"/>
                            </a:spcAft>
                          </a:pPr>
                          <a:r>
                            <a:rPr lang="en-US" sz="1600" dirty="0">
                              <a:effectLst/>
                            </a:rPr>
                            <a:t>Sampling Rate</a:t>
                          </a:r>
                          <a:endParaRPr lang="en-US" sz="1600" dirty="0">
                            <a:effectLst/>
                            <a:latin typeface="Calibri"/>
                            <a:ea typeface="Calibri"/>
                            <a:cs typeface="Times New Roman"/>
                          </a:endParaRPr>
                        </a:p>
                      </a:txBody>
                      <a:tcPr marL="68580" marR="68580" marT="0" marB="0" anchor="ctr"/>
                    </a:tc>
                  </a:tr>
                  <a:tr h="302006">
                    <a:tc>
                      <a:txBody>
                        <a:bodyPr/>
                        <a:lstStyle/>
                        <a:p>
                          <a:endParaRPr lang="en-US"/>
                        </a:p>
                      </a:txBody>
                      <a:tcPr marL="68580" marR="68580" marT="0" marB="0" anchor="ctr">
                        <a:blipFill rotWithShape="1">
                          <a:blip r:embed="rId6"/>
                          <a:stretch>
                            <a:fillRect t="-287755" r="-73310" b="-840816"/>
                          </a:stretch>
                        </a:blipFill>
                      </a:tcPr>
                    </a:tc>
                    <a:tc>
                      <a:txBody>
                        <a:bodyPr/>
                        <a:lstStyle/>
                        <a:p>
                          <a:pPr marL="0" marR="0">
                            <a:lnSpc>
                              <a:spcPct val="115000"/>
                            </a:lnSpc>
                            <a:spcBef>
                              <a:spcPts val="0"/>
                            </a:spcBef>
                            <a:spcAft>
                              <a:spcPts val="0"/>
                            </a:spcAft>
                          </a:pPr>
                          <a:r>
                            <a:rPr lang="en-US" sz="1600">
                              <a:effectLst/>
                            </a:rPr>
                            <a:t>Number of Samples</a:t>
                          </a:r>
                          <a:endParaRPr lang="en-US" sz="1600">
                            <a:effectLst/>
                            <a:latin typeface="Calibri"/>
                            <a:ea typeface="Calibri"/>
                            <a:cs typeface="Times New Roman"/>
                          </a:endParaRPr>
                        </a:p>
                      </a:txBody>
                      <a:tcPr marL="68580" marR="68580" marT="0" marB="0" anchor="ctr"/>
                    </a:tc>
                  </a:tr>
                  <a:tr h="611315">
                    <a:tc>
                      <a:txBody>
                        <a:bodyPr/>
                        <a:lstStyle/>
                        <a:p>
                          <a:endParaRPr lang="en-US"/>
                        </a:p>
                      </a:txBody>
                      <a:tcPr marL="68580" marR="68580" marT="0" marB="0" anchor="ctr">
                        <a:blipFill rotWithShape="1">
                          <a:blip r:embed="rId6"/>
                          <a:stretch>
                            <a:fillRect t="-190000" r="-73310" b="-312000"/>
                          </a:stretch>
                        </a:blipFill>
                      </a:tcPr>
                    </a:tc>
                    <a:tc>
                      <a:txBody>
                        <a:bodyPr/>
                        <a:lstStyle/>
                        <a:p>
                          <a:pPr marL="0" marR="0">
                            <a:lnSpc>
                              <a:spcPct val="115000"/>
                            </a:lnSpc>
                            <a:spcBef>
                              <a:spcPts val="0"/>
                            </a:spcBef>
                            <a:spcAft>
                              <a:spcPts val="0"/>
                            </a:spcAft>
                          </a:pPr>
                          <a:r>
                            <a:rPr lang="en-US" sz="1600">
                              <a:effectLst/>
                            </a:rPr>
                            <a:t>Frequency Resolution</a:t>
                          </a:r>
                          <a:endParaRPr lang="en-US" sz="1600">
                            <a:effectLst/>
                            <a:latin typeface="Calibri"/>
                            <a:ea typeface="Calibri"/>
                            <a:cs typeface="Times New Roman"/>
                          </a:endParaRPr>
                        </a:p>
                      </a:txBody>
                      <a:tcPr marL="68580" marR="68580" marT="0" marB="0" anchor="ctr"/>
                    </a:tc>
                  </a:tr>
                  <a:tr h="574167">
                    <a:tc>
                      <a:txBody>
                        <a:bodyPr/>
                        <a:lstStyle/>
                        <a:p>
                          <a:endParaRPr lang="en-US"/>
                        </a:p>
                      </a:txBody>
                      <a:tcPr marL="68580" marR="68580" marT="0" marB="0" anchor="ctr">
                        <a:blipFill rotWithShape="1">
                          <a:blip r:embed="rId6"/>
                          <a:stretch>
                            <a:fillRect t="-305263" r="-73310" b="-228421"/>
                          </a:stretch>
                        </a:blipFill>
                      </a:tcPr>
                    </a:tc>
                    <a:tc>
                      <a:txBody>
                        <a:bodyPr/>
                        <a:lstStyle/>
                        <a:p>
                          <a:pPr marL="0" marR="0">
                            <a:lnSpc>
                              <a:spcPct val="115000"/>
                            </a:lnSpc>
                            <a:spcBef>
                              <a:spcPts val="0"/>
                            </a:spcBef>
                            <a:spcAft>
                              <a:spcPts val="0"/>
                            </a:spcAft>
                          </a:pPr>
                          <a:r>
                            <a:rPr lang="en-US" sz="1600" dirty="0">
                              <a:effectLst/>
                            </a:rPr>
                            <a:t>Sampling time</a:t>
                          </a:r>
                          <a:endParaRPr lang="en-US" sz="1600" dirty="0">
                            <a:effectLst/>
                            <a:latin typeface="Calibri"/>
                            <a:ea typeface="Calibri"/>
                            <a:cs typeface="Times New Roman"/>
                          </a:endParaRPr>
                        </a:p>
                      </a:txBody>
                      <a:tcPr marL="68580" marR="68580" marT="0" marB="0" anchor="ctr"/>
                    </a:tc>
                  </a:tr>
                  <a:tr h="280416">
                    <a:tc>
                      <a:txBody>
                        <a:bodyPr/>
                        <a:lstStyle/>
                        <a:p>
                          <a:endParaRPr lang="en-US"/>
                        </a:p>
                      </a:txBody>
                      <a:tcPr marL="68580" marR="68580" marT="0" marB="0" anchor="ctr">
                        <a:blipFill rotWithShape="1">
                          <a:blip r:embed="rId6"/>
                          <a:stretch>
                            <a:fillRect t="-836957" r="-73310" b="-371739"/>
                          </a:stretch>
                        </a:blipFill>
                      </a:tcPr>
                    </a:tc>
                    <a:tc>
                      <a:txBody>
                        <a:bodyPr/>
                        <a:lstStyle/>
                        <a:p>
                          <a:pPr marL="0" marR="0">
                            <a:lnSpc>
                              <a:spcPct val="115000"/>
                            </a:lnSpc>
                            <a:spcBef>
                              <a:spcPts val="0"/>
                            </a:spcBef>
                            <a:spcAft>
                              <a:spcPts val="0"/>
                            </a:spcAft>
                          </a:pPr>
                          <a:r>
                            <a:rPr lang="en-US" sz="1600" dirty="0">
                              <a:effectLst/>
                            </a:rPr>
                            <a:t>Input signal</a:t>
                          </a:r>
                          <a:endParaRPr lang="en-US" sz="1600" dirty="0">
                            <a:effectLst/>
                            <a:latin typeface="Calibri"/>
                            <a:ea typeface="Calibri"/>
                            <a:cs typeface="Times New Roman"/>
                          </a:endParaRPr>
                        </a:p>
                      </a:txBody>
                      <a:tcPr marL="68580" marR="68580" marT="0" marB="0" anchor="ctr"/>
                    </a:tc>
                  </a:tr>
                  <a:tr h="1031292">
                    <a:tc>
                      <a:txBody>
                        <a:bodyPr/>
                        <a:lstStyle/>
                        <a:p>
                          <a:endParaRPr lang="en-US"/>
                        </a:p>
                      </a:txBody>
                      <a:tcPr marL="68580" marR="68580" marT="0" marB="0" anchor="ctr">
                        <a:blipFill rotWithShape="1">
                          <a:blip r:embed="rId6"/>
                          <a:stretch>
                            <a:fillRect t="-255030" r="-73310" b="-1183"/>
                          </a:stretch>
                        </a:blipFill>
                      </a:tcPr>
                    </a:tc>
                    <a:tc>
                      <a:txBody>
                        <a:bodyPr/>
                        <a:lstStyle/>
                        <a:p>
                          <a:pPr marL="0" marR="0">
                            <a:lnSpc>
                              <a:spcPct val="115000"/>
                            </a:lnSpc>
                            <a:spcBef>
                              <a:spcPts val="0"/>
                            </a:spcBef>
                            <a:spcAft>
                              <a:spcPts val="0"/>
                            </a:spcAft>
                          </a:pPr>
                          <a:r>
                            <a:rPr lang="en-US" sz="1600" dirty="0">
                              <a:effectLst/>
                            </a:rPr>
                            <a:t>Frequency Bin</a:t>
                          </a:r>
                        </a:p>
                        <a:p>
                          <a:pPr marL="0" marR="0">
                            <a:lnSpc>
                              <a:spcPct val="115000"/>
                            </a:lnSpc>
                            <a:spcBef>
                              <a:spcPts val="0"/>
                            </a:spcBef>
                            <a:spcAft>
                              <a:spcPts val="0"/>
                            </a:spcAft>
                          </a:pPr>
                          <a:r>
                            <a:rPr lang="en-US" sz="1600" dirty="0">
                              <a:effectLst/>
                            </a:rPr>
                            <a:t>Note: f</a:t>
                          </a:r>
                          <a:r>
                            <a:rPr lang="en-US" sz="1600" baseline="-25000" dirty="0">
                              <a:effectLst/>
                            </a:rPr>
                            <a:t>in</a:t>
                          </a:r>
                          <a:r>
                            <a:rPr lang="en-US" sz="1600" dirty="0">
                              <a:effectLst/>
                            </a:rPr>
                            <a:t> is NOT an exact integer multiple of </a:t>
                          </a:r>
                          <a:r>
                            <a:rPr lang="en-US" sz="1600" dirty="0" err="1">
                              <a:effectLst/>
                            </a:rPr>
                            <a:t>Δf</a:t>
                          </a:r>
                          <a:endParaRPr lang="en-US" sz="1600" dirty="0">
                            <a:effectLst/>
                            <a:latin typeface="Calibri"/>
                            <a:ea typeface="Calibri"/>
                            <a:cs typeface="Times New Roman"/>
                          </a:endParaRPr>
                        </a:p>
                      </a:txBody>
                      <a:tcPr marL="68580" marR="68580" marT="0" marB="0" anchor="ctr"/>
                    </a:tc>
                  </a:tr>
                </a:tbl>
              </a:graphicData>
            </a:graphic>
          </p:graphicFrame>
        </mc:Fallback>
      </mc:AlternateContent>
    </p:spTree>
    <p:extLst>
      <p:ext uri="{BB962C8B-B14F-4D97-AF65-F5344CB8AC3E}">
        <p14:creationId xmlns:p14="http://schemas.microsoft.com/office/powerpoint/2010/main" val="33418110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71461"/>
            <a:ext cx="14478000" cy="977266"/>
          </a:xfrm>
        </p:spPr>
        <p:txBody>
          <a:bodyPr/>
          <a:lstStyle/>
          <a:p>
            <a:r>
              <a:rPr lang="en-US" dirty="0" smtClean="0"/>
              <a:t>Window: Eliminates discontinuity in sampled waves</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8</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931274622"/>
              </p:ext>
            </p:extLst>
          </p:nvPr>
        </p:nvGraphicFramePr>
        <p:xfrm>
          <a:off x="158750" y="1614488"/>
          <a:ext cx="14314488" cy="4999037"/>
        </p:xfrm>
        <a:graphic>
          <a:graphicData uri="http://schemas.openxmlformats.org/presentationml/2006/ole">
            <mc:AlternateContent xmlns:mc="http://schemas.openxmlformats.org/markup-compatibility/2006">
              <mc:Choice xmlns:v="urn:schemas-microsoft-com:vml" Requires="v">
                <p:oleObj spid="_x0000_s64899" name="Visio" r:id="rId4" imgW="14314236" imgH="4998672" progId="Visio.Drawing.11">
                  <p:embed/>
                </p:oleObj>
              </mc:Choice>
              <mc:Fallback>
                <p:oleObj name="Visio" r:id="rId4" imgW="14314236" imgH="4998672" progId="Visio.Drawing.11">
                  <p:embed/>
                  <p:pic>
                    <p:nvPicPr>
                      <p:cNvPr id="0" name="Picture 3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50" y="1614488"/>
                        <a:ext cx="14314488" cy="4999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487619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71461"/>
            <a:ext cx="14478000" cy="977266"/>
          </a:xfrm>
        </p:spPr>
        <p:txBody>
          <a:bodyPr/>
          <a:lstStyle/>
          <a:p>
            <a:r>
              <a:rPr lang="en-US" dirty="0" smtClean="0"/>
              <a:t>Comparing Frequency Response of Different Windows</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9</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191490379"/>
              </p:ext>
            </p:extLst>
          </p:nvPr>
        </p:nvGraphicFramePr>
        <p:xfrm>
          <a:off x="474935" y="1104718"/>
          <a:ext cx="7989796" cy="6324749"/>
        </p:xfrm>
        <a:graphic>
          <a:graphicData uri="http://schemas.openxmlformats.org/presentationml/2006/ole">
            <mc:AlternateContent xmlns:mc="http://schemas.openxmlformats.org/markup-compatibility/2006">
              <mc:Choice xmlns:v="urn:schemas-microsoft-com:vml" Requires="v">
                <p:oleObj spid="_x0000_s65923" name="Visio" r:id="rId4" imgW="7298128" imgH="5776704" progId="Visio.Drawing.11">
                  <p:embed/>
                </p:oleObj>
              </mc:Choice>
              <mc:Fallback>
                <p:oleObj name="Visio" r:id="rId4" imgW="7298128" imgH="5776704" progId="Visio.Drawing.11">
                  <p:embed/>
                  <p:pic>
                    <p:nvPicPr>
                      <p:cNvPr id="0" name="Picture 3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935" y="1104718"/>
                        <a:ext cx="7989796" cy="63247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9178290" y="2606040"/>
            <a:ext cx="4766310" cy="240065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000" dirty="0" smtClean="0"/>
              <a:t>Ideally we would like a very narrow main lobe and very deep attenuation in side lobes.</a:t>
            </a:r>
          </a:p>
          <a:p>
            <a:pPr marL="285750" indent="-285750">
              <a:lnSpc>
                <a:spcPct val="150000"/>
              </a:lnSpc>
              <a:buFont typeface="Arial" panose="020B0604020202020204" pitchFamily="34" charset="0"/>
              <a:buChar char="•"/>
            </a:pPr>
            <a:r>
              <a:rPr lang="en-US" sz="2000" dirty="0" smtClean="0"/>
              <a:t>For ADC characterization 7 term Blackman Harris is most often used.</a:t>
            </a:r>
            <a:endParaRPr lang="en-US" dirty="0"/>
          </a:p>
        </p:txBody>
      </p:sp>
    </p:spTree>
    <p:extLst>
      <p:ext uri="{BB962C8B-B14F-4D97-AF65-F5344CB8AC3E}">
        <p14:creationId xmlns:p14="http://schemas.microsoft.com/office/powerpoint/2010/main" val="4192964288"/>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2.xml><?xml version="1.0" encoding="utf-8"?>
<ds:datastoreItem xmlns:ds="http://schemas.openxmlformats.org/officeDocument/2006/customXml" ds:itemID="{41ED3A77-EC22-42A8-B9FA-65E2D1E14490}">
  <ds:schemaRefs>
    <ds:schemaRef ds:uri="http://purl.org/dc/term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purl.org/dc/elements/1.1/"/>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24535</TotalTime>
  <Words>2223</Words>
  <Application>Microsoft Office PowerPoint</Application>
  <PresentationFormat>Custom</PresentationFormat>
  <Paragraphs>180</Paragraphs>
  <Slides>14</Slides>
  <Notes>12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14</vt:i4>
      </vt:variant>
    </vt:vector>
  </HeadingPairs>
  <TitlesOfParts>
    <vt:vector size="17" baseType="lpstr">
      <vt:lpstr>FinalPowerpoint</vt:lpstr>
      <vt:lpstr>Document</vt:lpstr>
      <vt:lpstr>Visio</vt:lpstr>
      <vt:lpstr>Fast Fourier Transforms (FFTs) and Windowing TIPL 4302  TI Precision Labs – ADCs</vt:lpstr>
      <vt:lpstr>Definition for time to frequency transformations</vt:lpstr>
      <vt:lpstr>FFT Basics: Alias and Frequency Resolution</vt:lpstr>
      <vt:lpstr>Alias is a Mirror Image of Sampled Signal</vt:lpstr>
      <vt:lpstr>FFT Example Calculation</vt:lpstr>
      <vt:lpstr>FFT – Different Input Frequency</vt:lpstr>
      <vt:lpstr>FFT – Spectral Leakage</vt:lpstr>
      <vt:lpstr>Window: Eliminates discontinuity in sampled waves</vt:lpstr>
      <vt:lpstr>Comparing Frequency Response of Different Windows</vt:lpstr>
      <vt:lpstr>Different Windows for Different Applications</vt:lpstr>
      <vt:lpstr>Window Processing Errors</vt:lpstr>
      <vt:lpstr>Thanks for your time! Please try the quiz.</vt:lpstr>
      <vt:lpstr>References </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652</cp:revision>
  <cp:lastPrinted>2016-09-19T19:37:47Z</cp:lastPrinted>
  <dcterms:created xsi:type="dcterms:W3CDTF">2014-01-16T17:03:53Z</dcterms:created>
  <dcterms:modified xsi:type="dcterms:W3CDTF">2017-06-12T04:15:22Z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